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738" r:id="rId2"/>
    <p:sldId id="844" r:id="rId3"/>
    <p:sldId id="809" r:id="rId4"/>
    <p:sldId id="810" r:id="rId5"/>
    <p:sldId id="811" r:id="rId6"/>
    <p:sldId id="812" r:id="rId7"/>
    <p:sldId id="813" r:id="rId8"/>
    <p:sldId id="814" r:id="rId9"/>
    <p:sldId id="815" r:id="rId10"/>
    <p:sldId id="816" r:id="rId11"/>
    <p:sldId id="817" r:id="rId12"/>
    <p:sldId id="819" r:id="rId13"/>
    <p:sldId id="820" r:id="rId14"/>
    <p:sldId id="821" r:id="rId15"/>
    <p:sldId id="822" r:id="rId16"/>
    <p:sldId id="823" r:id="rId17"/>
    <p:sldId id="824" r:id="rId18"/>
    <p:sldId id="825" r:id="rId19"/>
    <p:sldId id="826" r:id="rId20"/>
    <p:sldId id="828" r:id="rId21"/>
    <p:sldId id="829" r:id="rId22"/>
    <p:sldId id="827" r:id="rId23"/>
    <p:sldId id="830" r:id="rId24"/>
    <p:sldId id="832" r:id="rId25"/>
    <p:sldId id="831" r:id="rId26"/>
    <p:sldId id="833" r:id="rId27"/>
    <p:sldId id="834" r:id="rId28"/>
    <p:sldId id="835" r:id="rId29"/>
    <p:sldId id="836" r:id="rId30"/>
    <p:sldId id="837" r:id="rId31"/>
    <p:sldId id="838" r:id="rId32"/>
    <p:sldId id="839" r:id="rId33"/>
    <p:sldId id="840" r:id="rId34"/>
    <p:sldId id="841" r:id="rId35"/>
    <p:sldId id="842" r:id="rId36"/>
    <p:sldId id="843" r:id="rId37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FFCC99"/>
    <a:srgbClr val="0000CC"/>
    <a:srgbClr val="CC9900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>
        <p:scale>
          <a:sx n="75" d="100"/>
          <a:sy n="75" d="100"/>
        </p:scale>
        <p:origin x="-136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10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Design analoger Schaltkreise</a:t>
            </a:r>
            <a:endParaRPr lang="de-DE" dirty="0"/>
          </a:p>
        </p:txBody>
      </p:sp>
      <p:pic>
        <p:nvPicPr>
          <p:cNvPr id="9" name="Picture 2" descr="C:\Users\ivan\Desktop\kit_logo_de_farbe_positiv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74067"/>
            <a:ext cx="619160" cy="28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Vorlesung 7</a:t>
            </a:r>
            <a:br>
              <a:rPr lang="de-DE" dirty="0" smtClean="0"/>
            </a:br>
            <a:r>
              <a:rPr lang="de-DE" dirty="0" smtClean="0"/>
              <a:t>(Version </a:t>
            </a:r>
            <a:r>
              <a:rPr lang="de-DE" dirty="0" smtClean="0"/>
              <a:t>25. Dezember)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Verstärkung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593850"/>
          </a:xfrm>
        </p:spPr>
        <p:txBody>
          <a:bodyPr/>
          <a:lstStyle/>
          <a:p>
            <a:r>
              <a:rPr lang="de-DE" sz="1400" dirty="0"/>
              <a:t>Berechnen wir </a:t>
            </a:r>
            <a:r>
              <a:rPr lang="de-DE" sz="1400" dirty="0" smtClean="0"/>
              <a:t>eine </a:t>
            </a:r>
            <a:r>
              <a:rPr lang="de-DE" sz="1400" dirty="0"/>
              <a:t>typische Verstärkung</a:t>
            </a:r>
            <a:r>
              <a:rPr lang="de-DE" sz="1400" dirty="0" smtClean="0"/>
              <a:t>:</a:t>
            </a:r>
          </a:p>
          <a:p>
            <a:r>
              <a:rPr lang="de-DE" sz="1400" dirty="0"/>
              <a:t>Für schwache Inversion gilt: </a:t>
            </a:r>
            <a:r>
              <a:rPr lang="de-DE" sz="1400" dirty="0" err="1"/>
              <a:t>gm</a:t>
            </a:r>
            <a:r>
              <a:rPr lang="de-DE" sz="1400" dirty="0"/>
              <a:t> = </a:t>
            </a:r>
            <a:r>
              <a:rPr lang="de-DE" sz="1400" dirty="0" err="1" smtClean="0"/>
              <a:t>Ids</a:t>
            </a:r>
            <a:r>
              <a:rPr lang="de-DE" sz="1400" dirty="0" smtClean="0"/>
              <a:t>/</a:t>
            </a:r>
            <a:r>
              <a:rPr lang="de-DE" sz="1400" dirty="0" err="1" smtClean="0"/>
              <a:t>nUt</a:t>
            </a:r>
            <a:r>
              <a:rPr lang="de-DE" sz="1400" dirty="0" smtClean="0"/>
              <a:t> (1mSi)</a:t>
            </a:r>
          </a:p>
          <a:p>
            <a:r>
              <a:rPr lang="de-DE" sz="1400" dirty="0" err="1"/>
              <a:t>Rds</a:t>
            </a:r>
            <a:r>
              <a:rPr lang="de-DE" sz="1400" dirty="0"/>
              <a:t> ~ Esat L / </a:t>
            </a:r>
            <a:r>
              <a:rPr lang="de-DE" sz="1400" dirty="0" err="1"/>
              <a:t>Ids</a:t>
            </a:r>
            <a:r>
              <a:rPr lang="de-DE" sz="1400" dirty="0"/>
              <a:t> mit Esat (NMOS) ~ </a:t>
            </a:r>
            <a:r>
              <a:rPr lang="de-DE" sz="1400" dirty="0" smtClean="0"/>
              <a:t>2.4V</a:t>
            </a:r>
          </a:p>
          <a:p>
            <a:r>
              <a:rPr lang="de-DE" sz="1400" dirty="0"/>
              <a:t>A = - Esat L / </a:t>
            </a:r>
            <a:r>
              <a:rPr lang="de-DE" sz="1400" dirty="0" err="1"/>
              <a:t>Ids</a:t>
            </a:r>
            <a:r>
              <a:rPr lang="de-DE" sz="1400" dirty="0"/>
              <a:t> * </a:t>
            </a:r>
            <a:r>
              <a:rPr lang="de-DE" sz="1400" dirty="0" err="1"/>
              <a:t>Ids</a:t>
            </a:r>
            <a:r>
              <a:rPr lang="de-DE" sz="1400" dirty="0"/>
              <a:t>/</a:t>
            </a:r>
            <a:r>
              <a:rPr lang="de-DE" sz="1400" dirty="0" err="1"/>
              <a:t>nUt</a:t>
            </a:r>
            <a:r>
              <a:rPr lang="de-DE" sz="1400" dirty="0"/>
              <a:t> = m*</a:t>
            </a:r>
            <a:r>
              <a:rPr lang="de-DE" sz="1400" dirty="0" err="1"/>
              <a:t>Lmin</a:t>
            </a:r>
            <a:r>
              <a:rPr lang="de-DE" sz="1400" dirty="0"/>
              <a:t> * Esat/</a:t>
            </a:r>
            <a:r>
              <a:rPr lang="de-DE" sz="1400" dirty="0" err="1"/>
              <a:t>nUT</a:t>
            </a:r>
            <a:r>
              <a:rPr lang="de-DE" sz="1400" dirty="0"/>
              <a:t> ~ m * </a:t>
            </a:r>
            <a:r>
              <a:rPr lang="de-DE" sz="1400" dirty="0" smtClean="0"/>
              <a:t>4 </a:t>
            </a:r>
            <a:r>
              <a:rPr lang="de-DE" sz="1400" dirty="0"/>
              <a:t>~ 12 (</a:t>
            </a:r>
            <a:r>
              <a:rPr lang="de-DE" sz="1400" dirty="0" err="1"/>
              <a:t>Lmin</a:t>
            </a:r>
            <a:r>
              <a:rPr lang="de-DE" sz="1400" dirty="0"/>
              <a:t> = 65nm)</a:t>
            </a:r>
          </a:p>
          <a:p>
            <a:r>
              <a:rPr lang="de-DE" sz="1400" dirty="0" smtClean="0"/>
              <a:t>Übungsschaltung</a:t>
            </a:r>
            <a:r>
              <a:rPr lang="de-DE" sz="1400" dirty="0" smtClean="0"/>
              <a:t>: A = 30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143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err="1"/>
              <a:t>Kaskode</a:t>
            </a:r>
            <a:r>
              <a:rPr lang="de-DE" sz="1400" dirty="0"/>
              <a:t> ist ein </a:t>
            </a:r>
            <a:r>
              <a:rPr lang="de-DE" sz="1400" dirty="0" smtClean="0"/>
              <a:t>Impedanzwandler</a:t>
            </a:r>
          </a:p>
          <a:p>
            <a:r>
              <a:rPr lang="de-DE" sz="1400" dirty="0" err="1" smtClean="0"/>
              <a:t>Iout</a:t>
            </a:r>
            <a:r>
              <a:rPr lang="de-DE" sz="1400" dirty="0" smtClean="0"/>
              <a:t> ~ </a:t>
            </a:r>
            <a:r>
              <a:rPr lang="de-DE" sz="1400" dirty="0" err="1" smtClean="0"/>
              <a:t>Iin</a:t>
            </a:r>
            <a:endParaRPr lang="de-DE" sz="1400" dirty="0" smtClean="0"/>
          </a:p>
          <a:p>
            <a:r>
              <a:rPr lang="de-DE" sz="1400" dirty="0" err="1" smtClean="0"/>
              <a:t>Rin</a:t>
            </a:r>
            <a:r>
              <a:rPr lang="de-DE" sz="1400" dirty="0" smtClean="0"/>
              <a:t> = 1/</a:t>
            </a:r>
            <a:r>
              <a:rPr lang="de-DE" sz="1400" dirty="0" err="1" smtClean="0"/>
              <a:t>gm_casc</a:t>
            </a:r>
            <a:r>
              <a:rPr lang="de-DE" sz="1400" dirty="0" smtClean="0"/>
              <a:t> (klein)</a:t>
            </a:r>
          </a:p>
          <a:p>
            <a:r>
              <a:rPr lang="de-DE" sz="1400" dirty="0" err="1"/>
              <a:t>Rout</a:t>
            </a:r>
            <a:r>
              <a:rPr lang="de-DE" sz="1400" dirty="0"/>
              <a:t> = </a:t>
            </a:r>
            <a:r>
              <a:rPr lang="de-DE" sz="1400" dirty="0" err="1"/>
              <a:t>gmcasc</a:t>
            </a:r>
            <a:r>
              <a:rPr lang="de-DE" sz="1400" dirty="0"/>
              <a:t> </a:t>
            </a:r>
            <a:r>
              <a:rPr lang="de-DE" sz="1400" dirty="0" smtClean="0"/>
              <a:t>* </a:t>
            </a:r>
            <a:r>
              <a:rPr lang="de-DE" sz="1400" dirty="0" err="1" smtClean="0"/>
              <a:t>rdscasc</a:t>
            </a:r>
            <a:r>
              <a:rPr lang="de-DE" sz="1400" dirty="0" smtClean="0"/>
              <a:t> </a:t>
            </a:r>
            <a:r>
              <a:rPr lang="de-DE" sz="1400" dirty="0"/>
              <a:t>* </a:t>
            </a:r>
            <a:r>
              <a:rPr lang="de-DE" sz="1400" dirty="0" err="1" smtClean="0"/>
              <a:t>rdssig</a:t>
            </a:r>
            <a:r>
              <a:rPr lang="de-DE" sz="1400" dirty="0" smtClean="0"/>
              <a:t> (groß</a:t>
            </a:r>
            <a:r>
              <a:rPr lang="de-DE" sz="1400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cxnSp>
        <p:nvCxnSpPr>
          <p:cNvPr id="53" name="Gerade Verbindung mit Pfeil 52"/>
          <p:cNvCxnSpPr/>
          <p:nvPr/>
        </p:nvCxnSpPr>
        <p:spPr bwMode="auto">
          <a:xfrm>
            <a:off x="2895600" y="4953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8956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8956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8956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895600" y="48006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31" name="Gruppieren 30"/>
          <p:cNvGrpSpPr/>
          <p:nvPr/>
        </p:nvGrpSpPr>
        <p:grpSpPr>
          <a:xfrm flipH="1">
            <a:off x="2895600" y="41910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6" name="Gruppieren 55"/>
          <p:cNvGrpSpPr/>
          <p:nvPr/>
        </p:nvGrpSpPr>
        <p:grpSpPr>
          <a:xfrm>
            <a:off x="2743200" y="4953000"/>
            <a:ext cx="304800" cy="762000"/>
            <a:chOff x="381000" y="3657600"/>
            <a:chExt cx="304800" cy="762000"/>
          </a:xfrm>
        </p:grpSpPr>
        <p:cxnSp>
          <p:nvCxnSpPr>
            <p:cNvPr id="57" name="Gerade Verbindung 56"/>
            <p:cNvCxnSpPr>
              <a:stCxn id="61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Ellipse 58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Ellipse 60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3" name="Gerade Verbindung 62"/>
          <p:cNvCxnSpPr/>
          <p:nvPr/>
        </p:nvCxnSpPr>
        <p:spPr bwMode="auto">
          <a:xfrm>
            <a:off x="28194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feld 63"/>
          <p:cNvSpPr txBox="1"/>
          <p:nvPr/>
        </p:nvSpPr>
        <p:spPr>
          <a:xfrm>
            <a:off x="2895600" y="4114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cxnSp>
        <p:nvCxnSpPr>
          <p:cNvPr id="3" name="Gerade Verbindung 2"/>
          <p:cNvCxnSpPr>
            <a:stCxn id="64" idx="1"/>
          </p:cNvCxnSpPr>
          <p:nvPr/>
        </p:nvCxnSpPr>
        <p:spPr bwMode="auto">
          <a:xfrm flipV="1">
            <a:off x="2895600" y="3200400"/>
            <a:ext cx="0" cy="105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3429000" y="5105400"/>
            <a:ext cx="609600" cy="609600"/>
            <a:chOff x="1295400" y="5334000"/>
            <a:chExt cx="609600" cy="6096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" name="Gerade Verbindung 9"/>
          <p:cNvCxnSpPr/>
          <p:nvPr/>
        </p:nvCxnSpPr>
        <p:spPr bwMode="auto">
          <a:xfrm>
            <a:off x="3429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3733800" y="4572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2438400" y="4419600"/>
            <a:ext cx="577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Tcasc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3352800" y="4724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3276600" y="4800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3352800" y="3581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Textfeld 132"/>
          <p:cNvSpPr txBox="1"/>
          <p:nvPr/>
        </p:nvSpPr>
        <p:spPr>
          <a:xfrm>
            <a:off x="3276600" y="3657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Rout</a:t>
            </a:r>
            <a:endParaRPr lang="de-DE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2819400" y="2133600"/>
            <a:ext cx="152400" cy="990600"/>
            <a:chOff x="2819400" y="2133600"/>
            <a:chExt cx="152400" cy="990600"/>
          </a:xfrm>
        </p:grpSpPr>
        <p:cxnSp>
          <p:nvCxnSpPr>
            <p:cNvPr id="134" name="Gerade Verbindung 133"/>
            <p:cNvCxnSpPr/>
            <p:nvPr/>
          </p:nvCxnSpPr>
          <p:spPr bwMode="auto">
            <a:xfrm flipV="1">
              <a:off x="28956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5" name="Rechteck 134"/>
            <p:cNvSpPr/>
            <p:nvPr/>
          </p:nvSpPr>
          <p:spPr bwMode="auto">
            <a:xfrm>
              <a:off x="2819400" y="2438400"/>
              <a:ext cx="1524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V="1">
              <a:off x="2895600" y="2133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0" name="Line 32"/>
          <p:cNvSpPr>
            <a:spLocks noChangeShapeType="1"/>
          </p:cNvSpPr>
          <p:nvPr/>
        </p:nvSpPr>
        <p:spPr bwMode="auto">
          <a:xfrm>
            <a:off x="2743200" y="21336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" name="Textfeld 116"/>
          <p:cNvSpPr txBox="1"/>
          <p:nvPr/>
        </p:nvSpPr>
        <p:spPr>
          <a:xfrm>
            <a:off x="2412977" y="3200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grpSp>
        <p:nvGrpSpPr>
          <p:cNvPr id="46" name="Gruppieren 45"/>
          <p:cNvGrpSpPr/>
          <p:nvPr/>
        </p:nvGrpSpPr>
        <p:grpSpPr>
          <a:xfrm>
            <a:off x="2286000" y="4038600"/>
            <a:ext cx="152400" cy="990600"/>
            <a:chOff x="2819400" y="2133600"/>
            <a:chExt cx="152400" cy="990600"/>
          </a:xfrm>
        </p:grpSpPr>
        <p:cxnSp>
          <p:nvCxnSpPr>
            <p:cNvPr id="47" name="Gerade Verbindung 46"/>
            <p:cNvCxnSpPr/>
            <p:nvPr/>
          </p:nvCxnSpPr>
          <p:spPr bwMode="auto">
            <a:xfrm flipV="1">
              <a:off x="28956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Rechteck 47"/>
            <p:cNvSpPr/>
            <p:nvPr/>
          </p:nvSpPr>
          <p:spPr bwMode="auto">
            <a:xfrm>
              <a:off x="2819400" y="2438400"/>
              <a:ext cx="1524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 flipV="1">
              <a:off x="2895600" y="2133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0" name="Gruppieren 49"/>
          <p:cNvGrpSpPr/>
          <p:nvPr/>
        </p:nvGrpSpPr>
        <p:grpSpPr>
          <a:xfrm>
            <a:off x="2286000" y="4876800"/>
            <a:ext cx="152400" cy="990600"/>
            <a:chOff x="2819400" y="2133600"/>
            <a:chExt cx="152400" cy="990600"/>
          </a:xfrm>
        </p:grpSpPr>
        <p:cxnSp>
          <p:nvCxnSpPr>
            <p:cNvPr id="51" name="Gerade Verbindung 50"/>
            <p:cNvCxnSpPr/>
            <p:nvPr/>
          </p:nvCxnSpPr>
          <p:spPr bwMode="auto">
            <a:xfrm flipV="1">
              <a:off x="28956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" name="Rechteck 51"/>
            <p:cNvSpPr/>
            <p:nvPr/>
          </p:nvSpPr>
          <p:spPr bwMode="auto">
            <a:xfrm>
              <a:off x="2819400" y="2438400"/>
              <a:ext cx="1524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0" name="Gerade Verbindung 59"/>
            <p:cNvCxnSpPr/>
            <p:nvPr/>
          </p:nvCxnSpPr>
          <p:spPr bwMode="auto">
            <a:xfrm flipV="1">
              <a:off x="2895600" y="2133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23622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3622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22860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156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Spannungsverstärker mit </a:t>
            </a:r>
            <a:r>
              <a:rPr lang="de-DE" sz="1400" dirty="0" err="1" smtClean="0"/>
              <a:t>Kaskode</a:t>
            </a:r>
            <a:endParaRPr lang="de-DE" sz="1400" dirty="0" smtClean="0"/>
          </a:p>
          <a:p>
            <a:r>
              <a:rPr lang="de-DE" sz="1400" dirty="0" smtClean="0"/>
              <a:t>Eine ideale </a:t>
            </a:r>
            <a:r>
              <a:rPr lang="de-DE" sz="1400" dirty="0" err="1"/>
              <a:t>Kaskode</a:t>
            </a:r>
            <a:r>
              <a:rPr lang="de-DE" sz="1400" dirty="0"/>
              <a:t> leitet den Strom des U-I </a:t>
            </a:r>
            <a:r>
              <a:rPr lang="de-DE" sz="1400" dirty="0" smtClean="0"/>
              <a:t>Wandlers durch</a:t>
            </a:r>
          </a:p>
          <a:p>
            <a:r>
              <a:rPr lang="de-DE" sz="1400" dirty="0" smtClean="0"/>
              <a:t>Deshalb </a:t>
            </a:r>
            <a:r>
              <a:rPr lang="de-DE" sz="1400" dirty="0"/>
              <a:t>ist die Verstärkung durch die gleiche Formel wie ohne </a:t>
            </a:r>
            <a:r>
              <a:rPr lang="de-DE" sz="1400" dirty="0" err="1"/>
              <a:t>Kaskode</a:t>
            </a:r>
            <a:r>
              <a:rPr lang="de-DE" sz="1400" dirty="0"/>
              <a:t> </a:t>
            </a:r>
            <a:r>
              <a:rPr lang="de-DE" sz="1400" dirty="0" smtClean="0"/>
              <a:t>gegeben</a:t>
            </a:r>
          </a:p>
          <a:p>
            <a:r>
              <a:rPr lang="de-DE" sz="1400" dirty="0"/>
              <a:t>A = </a:t>
            </a:r>
            <a:r>
              <a:rPr lang="de-DE" sz="1400" dirty="0" smtClean="0"/>
              <a:t>- </a:t>
            </a:r>
            <a:r>
              <a:rPr lang="de-DE" sz="1400" dirty="0" err="1" smtClean="0"/>
              <a:t>Ids</a:t>
            </a:r>
            <a:r>
              <a:rPr lang="de-DE" sz="1400" dirty="0" smtClean="0"/>
              <a:t> </a:t>
            </a:r>
            <a:r>
              <a:rPr lang="de-DE" sz="1400" dirty="0"/>
              <a:t>*</a:t>
            </a:r>
            <a:r>
              <a:rPr lang="de-DE" sz="1400" dirty="0" err="1"/>
              <a:t>Rout</a:t>
            </a:r>
            <a:r>
              <a:rPr lang="de-DE" sz="1400" dirty="0"/>
              <a:t> = - </a:t>
            </a:r>
            <a:r>
              <a:rPr lang="de-DE" sz="1400" dirty="0" err="1"/>
              <a:t>gm</a:t>
            </a:r>
            <a:r>
              <a:rPr lang="de-DE" sz="1400" dirty="0"/>
              <a:t> </a:t>
            </a:r>
            <a:r>
              <a:rPr lang="de-DE" sz="1400" dirty="0" err="1"/>
              <a:t>Vgs</a:t>
            </a:r>
            <a:r>
              <a:rPr lang="de-DE" sz="1400" dirty="0"/>
              <a:t> * </a:t>
            </a:r>
            <a:r>
              <a:rPr lang="de-DE" sz="1400" dirty="0" err="1" smtClean="0"/>
              <a:t>Rout</a:t>
            </a:r>
            <a:endParaRPr lang="de-DE" sz="1400" dirty="0" smtClean="0"/>
          </a:p>
          <a:p>
            <a:r>
              <a:rPr lang="de-DE" sz="1400" dirty="0" err="1" smtClean="0"/>
              <a:t>Rout</a:t>
            </a:r>
            <a:r>
              <a:rPr lang="de-DE" sz="1400" dirty="0" smtClean="0"/>
              <a:t> = </a:t>
            </a:r>
            <a:r>
              <a:rPr lang="de-DE" sz="1400" dirty="0" err="1"/>
              <a:t>gm</a:t>
            </a:r>
            <a:r>
              <a:rPr lang="de-DE" sz="1400" dirty="0"/>
              <a:t> </a:t>
            </a:r>
            <a:r>
              <a:rPr lang="de-DE" sz="1400" dirty="0" err="1"/>
              <a:t>rds_load</a:t>
            </a:r>
            <a:r>
              <a:rPr lang="de-DE" sz="1400" dirty="0"/>
              <a:t> || </a:t>
            </a:r>
            <a:r>
              <a:rPr lang="de-DE" sz="1400" dirty="0" smtClean="0"/>
              <a:t>(</a:t>
            </a:r>
            <a:r>
              <a:rPr lang="de-DE" sz="1400" dirty="0" err="1" smtClean="0"/>
              <a:t>gm_casc</a:t>
            </a:r>
            <a:r>
              <a:rPr lang="de-DE" sz="1400" dirty="0" smtClean="0"/>
              <a:t> * </a:t>
            </a:r>
            <a:r>
              <a:rPr lang="de-DE" sz="1400" dirty="0" err="1" smtClean="0"/>
              <a:t>rds_casc</a:t>
            </a:r>
            <a:r>
              <a:rPr lang="de-DE" sz="1400" dirty="0" smtClean="0"/>
              <a:t> </a:t>
            </a:r>
            <a:r>
              <a:rPr lang="de-DE" sz="1400" dirty="0"/>
              <a:t>* </a:t>
            </a:r>
            <a:r>
              <a:rPr lang="de-DE" sz="1400" dirty="0" err="1" smtClean="0"/>
              <a:t>rds</a:t>
            </a:r>
            <a:r>
              <a:rPr lang="de-DE" sz="1400" dirty="0" smtClean="0"/>
              <a:t>) 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cxnSp>
        <p:nvCxnSpPr>
          <p:cNvPr id="54" name="Gerade Verbindung 53"/>
          <p:cNvCxnSpPr/>
          <p:nvPr/>
        </p:nvCxnSpPr>
        <p:spPr bwMode="auto">
          <a:xfrm flipH="1">
            <a:off x="40386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H="1">
            <a:off x="40386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3505200" y="41910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5" name="Gruppieren 64"/>
          <p:cNvGrpSpPr/>
          <p:nvPr/>
        </p:nvGrpSpPr>
        <p:grpSpPr>
          <a:xfrm flipH="1">
            <a:off x="3200400" y="4572000"/>
            <a:ext cx="609600" cy="609600"/>
            <a:chOff x="1295400" y="5334000"/>
            <a:chExt cx="609600" cy="6096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" name="Gerade Verbindung 14"/>
          <p:cNvCxnSpPr/>
          <p:nvPr/>
        </p:nvCxnSpPr>
        <p:spPr bwMode="auto">
          <a:xfrm flipH="1" flipV="1">
            <a:off x="35052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886200" y="4419600"/>
            <a:ext cx="577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Tcasc</a:t>
            </a:r>
            <a:endParaRPr lang="de-DE" dirty="0"/>
          </a:p>
        </p:txBody>
      </p:sp>
      <p:grpSp>
        <p:nvGrpSpPr>
          <p:cNvPr id="48" name="Gruppieren 47"/>
          <p:cNvGrpSpPr/>
          <p:nvPr/>
        </p:nvGrpSpPr>
        <p:grpSpPr>
          <a:xfrm>
            <a:off x="3505200" y="51816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5" name="Gerade Verbindung 74"/>
          <p:cNvCxnSpPr/>
          <p:nvPr/>
        </p:nvCxnSpPr>
        <p:spPr bwMode="auto">
          <a:xfrm>
            <a:off x="38862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>
            <a:stCxn id="70" idx="0"/>
          </p:cNvCxnSpPr>
          <p:nvPr/>
        </p:nvCxnSpPr>
        <p:spPr bwMode="auto">
          <a:xfrm>
            <a:off x="4038600" y="594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7" name="Gruppieren 76"/>
          <p:cNvGrpSpPr/>
          <p:nvPr/>
        </p:nvGrpSpPr>
        <p:grpSpPr>
          <a:xfrm flipV="1">
            <a:off x="2286000" y="2514600"/>
            <a:ext cx="1905000" cy="914400"/>
            <a:chOff x="5334000" y="2971800"/>
            <a:chExt cx="1905000" cy="914400"/>
          </a:xfrm>
        </p:grpSpPr>
        <p:cxnSp>
          <p:nvCxnSpPr>
            <p:cNvPr id="79" name="Gerade Verbindung 78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2" name="Gruppieren 81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9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83" name="Gerade Verbindung 82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4" name="Gruppieren 83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8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85" name="Gerade Verbindung 84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4" name="Ellipse 103"/>
          <p:cNvSpPr/>
          <p:nvPr/>
        </p:nvSpPr>
        <p:spPr bwMode="auto">
          <a:xfrm>
            <a:off x="36576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26670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22860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>
            <a:stCxn id="106" idx="4"/>
          </p:cNvCxnSpPr>
          <p:nvPr/>
        </p:nvCxnSpPr>
        <p:spPr bwMode="auto">
          <a:xfrm>
            <a:off x="24384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Ellipse 107"/>
          <p:cNvSpPr/>
          <p:nvPr/>
        </p:nvSpPr>
        <p:spPr bwMode="auto">
          <a:xfrm>
            <a:off x="2286000" y="35814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mit Pfeil 108"/>
          <p:cNvCxnSpPr>
            <a:stCxn id="93" idx="0"/>
            <a:endCxn id="108" idx="0"/>
          </p:cNvCxnSpPr>
          <p:nvPr/>
        </p:nvCxnSpPr>
        <p:spPr bwMode="auto">
          <a:xfrm>
            <a:off x="24384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feld 109"/>
          <p:cNvSpPr txBox="1"/>
          <p:nvPr/>
        </p:nvSpPr>
        <p:spPr>
          <a:xfrm>
            <a:off x="2691927" y="3581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4038600" y="38100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mit Pfeil 111"/>
          <p:cNvCxnSpPr/>
          <p:nvPr/>
        </p:nvCxnSpPr>
        <p:spPr bwMode="auto">
          <a:xfrm>
            <a:off x="2286000" y="5562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Textfeld 112"/>
          <p:cNvSpPr txBox="1"/>
          <p:nvPr/>
        </p:nvSpPr>
        <p:spPr>
          <a:xfrm>
            <a:off x="3377727" y="5257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14" name="Textfeld 113"/>
          <p:cNvSpPr txBox="1"/>
          <p:nvPr/>
        </p:nvSpPr>
        <p:spPr>
          <a:xfrm>
            <a:off x="4267200" y="3505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15" name="Gerade Verbindung 114"/>
          <p:cNvCxnSpPr/>
          <p:nvPr/>
        </p:nvCxnSpPr>
        <p:spPr bwMode="auto">
          <a:xfrm>
            <a:off x="22860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endCxn id="37" idx="1"/>
          </p:cNvCxnSpPr>
          <p:nvPr/>
        </p:nvCxnSpPr>
        <p:spPr bwMode="auto">
          <a:xfrm>
            <a:off x="4038600" y="34290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H="1">
            <a:off x="3048000" y="4114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3048000" y="4114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0960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096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624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H="1">
            <a:off x="609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Ellipse 121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>
            <a:stCxn id="123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Line 32"/>
          <p:cNvSpPr>
            <a:spLocks noChangeShapeType="1"/>
          </p:cNvSpPr>
          <p:nvPr/>
        </p:nvSpPr>
        <p:spPr bwMode="auto">
          <a:xfrm>
            <a:off x="54864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28" name="Gruppieren 127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" name="Rechteck 12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79248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7620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72390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Textfeld 145"/>
          <p:cNvSpPr txBox="1"/>
          <p:nvPr/>
        </p:nvSpPr>
        <p:spPr>
          <a:xfrm>
            <a:off x="56388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72390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48" name="Ellipse 147"/>
          <p:cNvSpPr/>
          <p:nvPr/>
        </p:nvSpPr>
        <p:spPr bwMode="auto">
          <a:xfrm>
            <a:off x="5562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>
            <a:endCxn id="148" idx="0"/>
          </p:cNvCxnSpPr>
          <p:nvPr/>
        </p:nvCxnSpPr>
        <p:spPr bwMode="auto">
          <a:xfrm>
            <a:off x="57150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5715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556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>
            <a:off x="62484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162800" y="2286000"/>
            <a:ext cx="152400" cy="762000"/>
            <a:chOff x="6705600" y="4648200"/>
            <a:chExt cx="152400" cy="762000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Rechteck 154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6" name="Gerade Verbindung 155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7" name="Textfeld 156"/>
          <p:cNvSpPr txBox="1"/>
          <p:nvPr/>
        </p:nvSpPr>
        <p:spPr>
          <a:xfrm>
            <a:off x="7331483" y="2514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158" name="Line 32"/>
          <p:cNvSpPr>
            <a:spLocks noChangeShapeType="1"/>
          </p:cNvSpPr>
          <p:nvPr/>
        </p:nvSpPr>
        <p:spPr bwMode="auto">
          <a:xfrm>
            <a:off x="7086600" y="22860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hteck 15"/>
          <p:cNvSpPr/>
          <p:nvPr/>
        </p:nvSpPr>
        <p:spPr bwMode="auto">
          <a:xfrm>
            <a:off x="6858000" y="35052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V="1">
            <a:off x="7391400" y="3962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7391400" y="40386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gmcasc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73914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Textfeld 159"/>
          <p:cNvSpPr txBox="1"/>
          <p:nvPr/>
        </p:nvSpPr>
        <p:spPr>
          <a:xfrm>
            <a:off x="7160569" y="3124200"/>
            <a:ext cx="1923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 </a:t>
            </a:r>
            <a:r>
              <a:rPr lang="de-DE" dirty="0" err="1" smtClean="0"/>
              <a:t>gmcasc</a:t>
            </a:r>
            <a:r>
              <a:rPr lang="de-DE" dirty="0" smtClean="0"/>
              <a:t> * </a:t>
            </a:r>
            <a:r>
              <a:rPr lang="de-DE" dirty="0" err="1" smtClean="0"/>
              <a:t>rdscasc</a:t>
            </a:r>
            <a:r>
              <a:rPr lang="de-DE" dirty="0" smtClean="0"/>
              <a:t>  * </a:t>
            </a:r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25" name="Gerade Verbindung 24"/>
          <p:cNvCxnSpPr>
            <a:endCxn id="16" idx="0"/>
          </p:cNvCxnSpPr>
          <p:nvPr/>
        </p:nvCxnSpPr>
        <p:spPr bwMode="auto">
          <a:xfrm>
            <a:off x="72390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3" name="Gruppieren 132"/>
          <p:cNvGrpSpPr/>
          <p:nvPr/>
        </p:nvGrpSpPr>
        <p:grpSpPr>
          <a:xfrm>
            <a:off x="6400800" y="3048000"/>
            <a:ext cx="304800" cy="762000"/>
            <a:chOff x="4876800" y="1828800"/>
            <a:chExt cx="457200" cy="685800"/>
          </a:xfrm>
        </p:grpSpPr>
        <p:cxnSp>
          <p:nvCxnSpPr>
            <p:cNvPr id="134" name="Gerade Verbindung 133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Gerade Verbindung 134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38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139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1" name="Textfeld 160"/>
          <p:cNvSpPr txBox="1"/>
          <p:nvPr/>
        </p:nvSpPr>
        <p:spPr>
          <a:xfrm>
            <a:off x="6019800" y="3124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5532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64770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3213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A </a:t>
            </a:r>
            <a:r>
              <a:rPr lang="de-DE" sz="1400" dirty="0"/>
              <a:t>= </a:t>
            </a:r>
            <a:r>
              <a:rPr lang="de-DE" sz="1400" dirty="0" smtClean="0"/>
              <a:t>- </a:t>
            </a:r>
            <a:r>
              <a:rPr lang="de-DE" sz="1400" dirty="0" err="1" smtClean="0"/>
              <a:t>Ids</a:t>
            </a:r>
            <a:r>
              <a:rPr lang="de-DE" sz="1400" dirty="0" smtClean="0"/>
              <a:t> * </a:t>
            </a:r>
            <a:r>
              <a:rPr lang="de-DE" sz="1400" dirty="0" err="1" smtClean="0"/>
              <a:t>Rout</a:t>
            </a:r>
            <a:r>
              <a:rPr lang="de-DE" sz="1400" dirty="0" smtClean="0"/>
              <a:t> </a:t>
            </a:r>
            <a:r>
              <a:rPr lang="de-DE" sz="1400" dirty="0"/>
              <a:t>= - </a:t>
            </a:r>
            <a:r>
              <a:rPr lang="de-DE" sz="1400" dirty="0" err="1"/>
              <a:t>gm</a:t>
            </a:r>
            <a:r>
              <a:rPr lang="de-DE" sz="1400" dirty="0"/>
              <a:t> </a:t>
            </a:r>
            <a:r>
              <a:rPr lang="de-DE" sz="1400" dirty="0" err="1"/>
              <a:t>Vgs</a:t>
            </a:r>
            <a:r>
              <a:rPr lang="de-DE" sz="1400" dirty="0"/>
              <a:t> * </a:t>
            </a:r>
            <a:r>
              <a:rPr lang="de-DE" sz="1400" dirty="0" err="1" smtClean="0"/>
              <a:t>Rout</a:t>
            </a:r>
            <a:endParaRPr lang="de-DE" sz="1400" dirty="0" smtClean="0"/>
          </a:p>
          <a:p>
            <a:r>
              <a:rPr lang="de-DE" sz="1400" dirty="0" smtClean="0"/>
              <a:t>Mit </a:t>
            </a:r>
            <a:r>
              <a:rPr lang="de-DE" sz="1400" dirty="0" err="1" smtClean="0"/>
              <a:t>Kaskode</a:t>
            </a:r>
            <a:r>
              <a:rPr lang="de-DE" sz="1400" dirty="0" smtClean="0"/>
              <a:t>: </a:t>
            </a:r>
            <a:r>
              <a:rPr lang="de-DE" sz="1400" dirty="0" err="1" smtClean="0"/>
              <a:t>Rout</a:t>
            </a:r>
            <a:r>
              <a:rPr lang="de-DE" sz="1400" dirty="0" smtClean="0"/>
              <a:t> = </a:t>
            </a:r>
            <a:r>
              <a:rPr lang="de-DE" sz="1400" dirty="0" err="1"/>
              <a:t>gm</a:t>
            </a:r>
            <a:r>
              <a:rPr lang="de-DE" sz="1400" dirty="0"/>
              <a:t> </a:t>
            </a:r>
            <a:r>
              <a:rPr lang="de-DE" sz="1400" dirty="0" err="1" smtClean="0"/>
              <a:t>rds_load</a:t>
            </a:r>
            <a:r>
              <a:rPr lang="de-DE" sz="1400" dirty="0" smtClean="0"/>
              <a:t> || (</a:t>
            </a:r>
            <a:r>
              <a:rPr lang="de-DE" sz="1400" dirty="0" err="1" smtClean="0"/>
              <a:t>gm_casc</a:t>
            </a:r>
            <a:r>
              <a:rPr lang="de-DE" sz="1400" dirty="0" smtClean="0"/>
              <a:t> * </a:t>
            </a:r>
            <a:r>
              <a:rPr lang="de-DE" sz="1400" dirty="0" err="1" smtClean="0"/>
              <a:t>rds_casc</a:t>
            </a:r>
            <a:r>
              <a:rPr lang="de-DE" sz="1400" dirty="0" smtClean="0"/>
              <a:t> </a:t>
            </a:r>
            <a:r>
              <a:rPr lang="de-DE" sz="1400" dirty="0"/>
              <a:t>* </a:t>
            </a:r>
            <a:r>
              <a:rPr lang="de-DE" sz="1400" dirty="0" err="1" smtClean="0"/>
              <a:t>rds</a:t>
            </a:r>
            <a:r>
              <a:rPr lang="de-DE" sz="1400" dirty="0" smtClean="0"/>
              <a:t>)</a:t>
            </a:r>
            <a:endParaRPr lang="de-DE" sz="1400" dirty="0"/>
          </a:p>
          <a:p>
            <a:r>
              <a:rPr lang="de-DE" sz="1400" dirty="0" smtClean="0"/>
              <a:t>Ohne </a:t>
            </a:r>
            <a:r>
              <a:rPr lang="de-DE" sz="1400" dirty="0" err="1" smtClean="0"/>
              <a:t>Kaskode</a:t>
            </a:r>
            <a:r>
              <a:rPr lang="de-DE" sz="1400" dirty="0" smtClean="0"/>
              <a:t>: </a:t>
            </a:r>
            <a:r>
              <a:rPr lang="de-DE" sz="1400" dirty="0" err="1" smtClean="0"/>
              <a:t>Rout</a:t>
            </a:r>
            <a:r>
              <a:rPr lang="de-DE" sz="1400" dirty="0" smtClean="0"/>
              <a:t> = </a:t>
            </a:r>
            <a:r>
              <a:rPr lang="de-DE" sz="1400" dirty="0" err="1" smtClean="0"/>
              <a:t>rds_load</a:t>
            </a:r>
            <a:r>
              <a:rPr lang="de-DE" sz="1400" dirty="0" smtClean="0"/>
              <a:t> || </a:t>
            </a:r>
            <a:r>
              <a:rPr lang="de-DE" sz="1400" dirty="0" err="1" smtClean="0"/>
              <a:t>rds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60960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096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624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H="1">
            <a:off x="609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Ellipse 121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>
            <a:stCxn id="123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Line 32"/>
          <p:cNvSpPr>
            <a:spLocks noChangeShapeType="1"/>
          </p:cNvSpPr>
          <p:nvPr/>
        </p:nvSpPr>
        <p:spPr bwMode="auto">
          <a:xfrm>
            <a:off x="54864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28" name="Gruppieren 127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" name="Rechteck 12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79248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7620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72390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Textfeld 145"/>
          <p:cNvSpPr txBox="1"/>
          <p:nvPr/>
        </p:nvSpPr>
        <p:spPr>
          <a:xfrm>
            <a:off x="56388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72390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48" name="Ellipse 147"/>
          <p:cNvSpPr/>
          <p:nvPr/>
        </p:nvSpPr>
        <p:spPr bwMode="auto">
          <a:xfrm>
            <a:off x="5562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>
            <a:endCxn id="148" idx="0"/>
          </p:cNvCxnSpPr>
          <p:nvPr/>
        </p:nvCxnSpPr>
        <p:spPr bwMode="auto">
          <a:xfrm>
            <a:off x="57150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5715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556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>
            <a:off x="62484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162800" y="2286000"/>
            <a:ext cx="152400" cy="762000"/>
            <a:chOff x="6705600" y="4648200"/>
            <a:chExt cx="152400" cy="762000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Rechteck 154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6" name="Gerade Verbindung 155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7" name="Textfeld 156"/>
          <p:cNvSpPr txBox="1"/>
          <p:nvPr/>
        </p:nvSpPr>
        <p:spPr>
          <a:xfrm>
            <a:off x="7331483" y="2514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158" name="Line 32"/>
          <p:cNvSpPr>
            <a:spLocks noChangeShapeType="1"/>
          </p:cNvSpPr>
          <p:nvPr/>
        </p:nvSpPr>
        <p:spPr bwMode="auto">
          <a:xfrm>
            <a:off x="7086600" y="22860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hteck 15"/>
          <p:cNvSpPr/>
          <p:nvPr/>
        </p:nvSpPr>
        <p:spPr bwMode="auto">
          <a:xfrm>
            <a:off x="6858000" y="35052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V="1">
            <a:off x="7391400" y="3962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7391400" y="40386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gmcasc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73914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Textfeld 159"/>
          <p:cNvSpPr txBox="1"/>
          <p:nvPr/>
        </p:nvSpPr>
        <p:spPr>
          <a:xfrm>
            <a:off x="7160569" y="3124200"/>
            <a:ext cx="1923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 </a:t>
            </a:r>
            <a:r>
              <a:rPr lang="de-DE" dirty="0" err="1" smtClean="0"/>
              <a:t>gmcasc</a:t>
            </a:r>
            <a:r>
              <a:rPr lang="de-DE" dirty="0" smtClean="0"/>
              <a:t> * </a:t>
            </a:r>
            <a:r>
              <a:rPr lang="de-DE" dirty="0" err="1" smtClean="0"/>
              <a:t>rdscasc</a:t>
            </a:r>
            <a:r>
              <a:rPr lang="de-DE" dirty="0" smtClean="0"/>
              <a:t>  * </a:t>
            </a:r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25" name="Gerade Verbindung 24"/>
          <p:cNvCxnSpPr>
            <a:endCxn id="16" idx="0"/>
          </p:cNvCxnSpPr>
          <p:nvPr/>
        </p:nvCxnSpPr>
        <p:spPr bwMode="auto">
          <a:xfrm>
            <a:off x="72390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0574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20574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2098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 flipH="1">
            <a:off x="2057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16764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Ellipse 160"/>
          <p:cNvSpPr/>
          <p:nvPr/>
        </p:nvSpPr>
        <p:spPr bwMode="auto">
          <a:xfrm>
            <a:off x="30480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2" name="Ellipse 161"/>
          <p:cNvSpPr/>
          <p:nvPr/>
        </p:nvSpPr>
        <p:spPr bwMode="auto">
          <a:xfrm>
            <a:off x="30480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3" name="Gerade Verbindung 162"/>
          <p:cNvCxnSpPr>
            <a:stCxn id="162" idx="4"/>
          </p:cNvCxnSpPr>
          <p:nvPr/>
        </p:nvCxnSpPr>
        <p:spPr bwMode="auto">
          <a:xfrm>
            <a:off x="32004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32004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>
            <a:off x="3200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Line 32"/>
          <p:cNvSpPr>
            <a:spLocks noChangeShapeType="1"/>
          </p:cNvSpPr>
          <p:nvPr/>
        </p:nvSpPr>
        <p:spPr bwMode="auto">
          <a:xfrm>
            <a:off x="14478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7" name="Gruppieren 166"/>
          <p:cNvGrpSpPr/>
          <p:nvPr/>
        </p:nvGrpSpPr>
        <p:grpSpPr>
          <a:xfrm>
            <a:off x="3886200" y="4419600"/>
            <a:ext cx="152400" cy="762000"/>
            <a:chOff x="6705600" y="4648200"/>
            <a:chExt cx="152400" cy="762000"/>
          </a:xfrm>
        </p:grpSpPr>
        <p:cxnSp>
          <p:nvCxnSpPr>
            <p:cNvPr id="168" name="Gerade Verbindung 16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9" name="Rechteck 16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0" name="Gerade Verbindung 16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38862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72" name="Gerade Verbindung 171"/>
          <p:cNvCxnSpPr/>
          <p:nvPr/>
        </p:nvCxnSpPr>
        <p:spPr bwMode="auto">
          <a:xfrm>
            <a:off x="35814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32004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4" name="Gruppieren 173"/>
          <p:cNvGrpSpPr/>
          <p:nvPr/>
        </p:nvGrpSpPr>
        <p:grpSpPr>
          <a:xfrm>
            <a:off x="4343400" y="4419600"/>
            <a:ext cx="304800" cy="762000"/>
            <a:chOff x="4876800" y="1828800"/>
            <a:chExt cx="457200" cy="685800"/>
          </a:xfrm>
        </p:grpSpPr>
        <p:cxnSp>
          <p:nvCxnSpPr>
            <p:cNvPr id="175" name="Gerade Verbindung 174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9" name="Textfeld 178"/>
          <p:cNvSpPr txBox="1"/>
          <p:nvPr/>
        </p:nvSpPr>
        <p:spPr>
          <a:xfrm>
            <a:off x="4296112" y="4953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16002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81" name="Textfeld 180"/>
          <p:cNvSpPr txBox="1"/>
          <p:nvPr/>
        </p:nvSpPr>
        <p:spPr>
          <a:xfrm>
            <a:off x="32004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82" name="Ellipse 181"/>
          <p:cNvSpPr/>
          <p:nvPr/>
        </p:nvSpPr>
        <p:spPr bwMode="auto">
          <a:xfrm>
            <a:off x="15240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3" name="Gerade Verbindung 182"/>
          <p:cNvCxnSpPr>
            <a:endCxn id="182" idx="0"/>
          </p:cNvCxnSpPr>
          <p:nvPr/>
        </p:nvCxnSpPr>
        <p:spPr bwMode="auto">
          <a:xfrm>
            <a:off x="16764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16764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524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209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7" name="Gruppieren 186"/>
          <p:cNvGrpSpPr/>
          <p:nvPr/>
        </p:nvGrpSpPr>
        <p:grpSpPr>
          <a:xfrm>
            <a:off x="3124200" y="3581400"/>
            <a:ext cx="152400" cy="762000"/>
            <a:chOff x="6705600" y="4648200"/>
            <a:chExt cx="152400" cy="762000"/>
          </a:xfrm>
        </p:grpSpPr>
        <p:cxnSp>
          <p:nvCxnSpPr>
            <p:cNvPr id="188" name="Gerade Verbindung 18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hteck 18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0" name="Gerade Verbindung 18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1" name="Textfeld 190"/>
          <p:cNvSpPr txBox="1"/>
          <p:nvPr/>
        </p:nvSpPr>
        <p:spPr>
          <a:xfrm>
            <a:off x="3292883" y="38100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192" name="Line 32"/>
          <p:cNvSpPr>
            <a:spLocks noChangeShapeType="1"/>
          </p:cNvSpPr>
          <p:nvPr/>
        </p:nvSpPr>
        <p:spPr bwMode="auto">
          <a:xfrm>
            <a:off x="3048000" y="35814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99" name="Gruppieren 198"/>
          <p:cNvGrpSpPr/>
          <p:nvPr/>
        </p:nvGrpSpPr>
        <p:grpSpPr>
          <a:xfrm>
            <a:off x="6400800" y="3048000"/>
            <a:ext cx="304800" cy="762000"/>
            <a:chOff x="4876800" y="1828800"/>
            <a:chExt cx="457200" cy="685800"/>
          </a:xfrm>
        </p:grpSpPr>
        <p:cxnSp>
          <p:nvCxnSpPr>
            <p:cNvPr id="200" name="Gerade Verbindung 19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Gerade Verbindung 20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04" name="Textfeld 203"/>
          <p:cNvSpPr txBox="1"/>
          <p:nvPr/>
        </p:nvSpPr>
        <p:spPr>
          <a:xfrm>
            <a:off x="6019800" y="3124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205" name="Gerade Verbindung 204"/>
          <p:cNvCxnSpPr/>
          <p:nvPr/>
        </p:nvCxnSpPr>
        <p:spPr bwMode="auto">
          <a:xfrm>
            <a:off x="65532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>
            <a:off x="64770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1584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AC Verhalten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60960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096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624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H="1">
            <a:off x="609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Ellipse 121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>
            <a:stCxn id="123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Line 32"/>
          <p:cNvSpPr>
            <a:spLocks noChangeShapeType="1"/>
          </p:cNvSpPr>
          <p:nvPr/>
        </p:nvSpPr>
        <p:spPr bwMode="auto">
          <a:xfrm>
            <a:off x="54864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28" name="Gruppieren 127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" name="Rechteck 12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79248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7620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72390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8" name="Gruppieren 137"/>
          <p:cNvGrpSpPr/>
          <p:nvPr/>
        </p:nvGrpSpPr>
        <p:grpSpPr>
          <a:xfrm>
            <a:off x="6400800" y="3048000"/>
            <a:ext cx="304800" cy="762000"/>
            <a:chOff x="4876800" y="1828800"/>
            <a:chExt cx="457200" cy="685800"/>
          </a:xfrm>
        </p:grpSpPr>
        <p:cxnSp>
          <p:nvCxnSpPr>
            <p:cNvPr id="141" name="Gerade Verbindung 140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Gerade Verbindung 141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Gerade Verbindung 143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5" name="Textfeld 144"/>
          <p:cNvSpPr txBox="1"/>
          <p:nvPr/>
        </p:nvSpPr>
        <p:spPr>
          <a:xfrm>
            <a:off x="8334712" y="4953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56388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72390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48" name="Ellipse 147"/>
          <p:cNvSpPr/>
          <p:nvPr/>
        </p:nvSpPr>
        <p:spPr bwMode="auto">
          <a:xfrm>
            <a:off x="5562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>
            <a:endCxn id="148" idx="0"/>
          </p:cNvCxnSpPr>
          <p:nvPr/>
        </p:nvCxnSpPr>
        <p:spPr bwMode="auto">
          <a:xfrm>
            <a:off x="57150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5715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556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>
            <a:off x="62484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162800" y="2286000"/>
            <a:ext cx="152400" cy="762000"/>
            <a:chOff x="6705600" y="4648200"/>
            <a:chExt cx="152400" cy="762000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Rechteck 154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6" name="Gerade Verbindung 155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7" name="Textfeld 156"/>
          <p:cNvSpPr txBox="1"/>
          <p:nvPr/>
        </p:nvSpPr>
        <p:spPr>
          <a:xfrm>
            <a:off x="7331483" y="2514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158" name="Line 32"/>
          <p:cNvSpPr>
            <a:spLocks noChangeShapeType="1"/>
          </p:cNvSpPr>
          <p:nvPr/>
        </p:nvSpPr>
        <p:spPr bwMode="auto">
          <a:xfrm>
            <a:off x="7086600" y="22860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hteck 15"/>
          <p:cNvSpPr/>
          <p:nvPr/>
        </p:nvSpPr>
        <p:spPr bwMode="auto">
          <a:xfrm>
            <a:off x="6858000" y="35052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V="1">
            <a:off x="7391400" y="3962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7391400" y="40386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gmcasc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73914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Textfeld 159"/>
          <p:cNvSpPr txBox="1"/>
          <p:nvPr/>
        </p:nvSpPr>
        <p:spPr>
          <a:xfrm>
            <a:off x="7160569" y="3124200"/>
            <a:ext cx="1923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 </a:t>
            </a:r>
            <a:r>
              <a:rPr lang="de-DE" dirty="0" err="1" smtClean="0"/>
              <a:t>gmcasc</a:t>
            </a:r>
            <a:r>
              <a:rPr lang="de-DE" dirty="0" smtClean="0"/>
              <a:t> * </a:t>
            </a:r>
            <a:r>
              <a:rPr lang="de-DE" dirty="0" err="1" smtClean="0"/>
              <a:t>rdscasc</a:t>
            </a:r>
            <a:r>
              <a:rPr lang="de-DE" dirty="0" smtClean="0"/>
              <a:t> *  </a:t>
            </a:r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25" name="Gerade Verbindung 24"/>
          <p:cNvCxnSpPr>
            <a:endCxn id="16" idx="0"/>
          </p:cNvCxnSpPr>
          <p:nvPr/>
        </p:nvCxnSpPr>
        <p:spPr bwMode="auto">
          <a:xfrm>
            <a:off x="72390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0574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20574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2098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 flipH="1">
            <a:off x="2057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16764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Ellipse 160"/>
          <p:cNvSpPr/>
          <p:nvPr/>
        </p:nvSpPr>
        <p:spPr bwMode="auto">
          <a:xfrm>
            <a:off x="30480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2" name="Ellipse 161"/>
          <p:cNvSpPr/>
          <p:nvPr/>
        </p:nvSpPr>
        <p:spPr bwMode="auto">
          <a:xfrm>
            <a:off x="30480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3" name="Gerade Verbindung 162"/>
          <p:cNvCxnSpPr>
            <a:stCxn id="162" idx="4"/>
          </p:cNvCxnSpPr>
          <p:nvPr/>
        </p:nvCxnSpPr>
        <p:spPr bwMode="auto">
          <a:xfrm>
            <a:off x="32004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32004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>
            <a:off x="3200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Line 32"/>
          <p:cNvSpPr>
            <a:spLocks noChangeShapeType="1"/>
          </p:cNvSpPr>
          <p:nvPr/>
        </p:nvSpPr>
        <p:spPr bwMode="auto">
          <a:xfrm>
            <a:off x="14478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7" name="Gruppieren 166"/>
          <p:cNvGrpSpPr/>
          <p:nvPr/>
        </p:nvGrpSpPr>
        <p:grpSpPr>
          <a:xfrm>
            <a:off x="3886200" y="4419600"/>
            <a:ext cx="152400" cy="762000"/>
            <a:chOff x="6705600" y="4648200"/>
            <a:chExt cx="152400" cy="762000"/>
          </a:xfrm>
        </p:grpSpPr>
        <p:cxnSp>
          <p:nvCxnSpPr>
            <p:cNvPr id="168" name="Gerade Verbindung 16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9" name="Rechteck 16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0" name="Gerade Verbindung 16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38862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72" name="Gerade Verbindung 171"/>
          <p:cNvCxnSpPr/>
          <p:nvPr/>
        </p:nvCxnSpPr>
        <p:spPr bwMode="auto">
          <a:xfrm>
            <a:off x="35814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32004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4" name="Gruppieren 173"/>
          <p:cNvGrpSpPr/>
          <p:nvPr/>
        </p:nvGrpSpPr>
        <p:grpSpPr>
          <a:xfrm>
            <a:off x="4343400" y="4419600"/>
            <a:ext cx="304800" cy="762000"/>
            <a:chOff x="4876800" y="1828800"/>
            <a:chExt cx="457200" cy="685800"/>
          </a:xfrm>
        </p:grpSpPr>
        <p:cxnSp>
          <p:nvCxnSpPr>
            <p:cNvPr id="175" name="Gerade Verbindung 174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9" name="Textfeld 178"/>
          <p:cNvSpPr txBox="1"/>
          <p:nvPr/>
        </p:nvSpPr>
        <p:spPr>
          <a:xfrm>
            <a:off x="4296112" y="4953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16002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81" name="Textfeld 180"/>
          <p:cNvSpPr txBox="1"/>
          <p:nvPr/>
        </p:nvSpPr>
        <p:spPr>
          <a:xfrm>
            <a:off x="32004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82" name="Ellipse 181"/>
          <p:cNvSpPr/>
          <p:nvPr/>
        </p:nvSpPr>
        <p:spPr bwMode="auto">
          <a:xfrm>
            <a:off x="15240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3" name="Gerade Verbindung 182"/>
          <p:cNvCxnSpPr>
            <a:endCxn id="182" idx="0"/>
          </p:cNvCxnSpPr>
          <p:nvPr/>
        </p:nvCxnSpPr>
        <p:spPr bwMode="auto">
          <a:xfrm>
            <a:off x="16764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16764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524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209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7" name="Gruppieren 186"/>
          <p:cNvGrpSpPr/>
          <p:nvPr/>
        </p:nvGrpSpPr>
        <p:grpSpPr>
          <a:xfrm>
            <a:off x="3124200" y="3429000"/>
            <a:ext cx="152400" cy="762000"/>
            <a:chOff x="6705600" y="4648200"/>
            <a:chExt cx="152400" cy="762000"/>
          </a:xfrm>
        </p:grpSpPr>
        <p:cxnSp>
          <p:nvCxnSpPr>
            <p:cNvPr id="188" name="Gerade Verbindung 18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hteck 18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0" name="Gerade Verbindung 18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1" name="Textfeld 190"/>
          <p:cNvSpPr txBox="1"/>
          <p:nvPr/>
        </p:nvSpPr>
        <p:spPr>
          <a:xfrm>
            <a:off x="3292883" y="3657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192" name="Line 32"/>
          <p:cNvSpPr>
            <a:spLocks noChangeShapeType="1"/>
          </p:cNvSpPr>
          <p:nvPr/>
        </p:nvSpPr>
        <p:spPr bwMode="auto">
          <a:xfrm>
            <a:off x="3048000" y="34290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3200400" y="3962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33166045"/>
              </p:ext>
            </p:extLst>
          </p:nvPr>
        </p:nvGraphicFramePr>
        <p:xfrm>
          <a:off x="533400" y="1524000"/>
          <a:ext cx="2640013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43" name="Formel" r:id="rId4" imgW="1739900" imgH="431800" progId="Equation.3">
                  <p:embed/>
                </p:oleObj>
              </mc:Choice>
              <mc:Fallback>
                <p:oleObj name="Formel" r:id="rId4" imgW="1739900" imgH="431800" progId="Equation.3">
                  <p:embed/>
                  <p:pic>
                    <p:nvPicPr>
                      <p:cNvPr id="0" name="Objek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24000"/>
                        <a:ext cx="2640013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Gerade Verbindung mit Pfeil 5"/>
          <p:cNvCxnSpPr/>
          <p:nvPr/>
        </p:nvCxnSpPr>
        <p:spPr bwMode="auto">
          <a:xfrm>
            <a:off x="4191000" y="27432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4191000" y="13716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4191000" y="1676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029200" y="1676400"/>
            <a:ext cx="91440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52" name="Gruppieren 2051"/>
          <p:cNvGrpSpPr/>
          <p:nvPr/>
        </p:nvGrpSpPr>
        <p:grpSpPr>
          <a:xfrm>
            <a:off x="4038600" y="2209800"/>
            <a:ext cx="1905000" cy="533400"/>
            <a:chOff x="4038600" y="2209800"/>
            <a:chExt cx="1905000" cy="5334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5486400" y="2209800"/>
              <a:ext cx="4572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 flipH="1">
              <a:off x="4038600" y="2209800"/>
              <a:ext cx="14478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9" name="Textfeld 28"/>
          <p:cNvSpPr txBox="1"/>
          <p:nvPr/>
        </p:nvSpPr>
        <p:spPr>
          <a:xfrm>
            <a:off x="4191000" y="1447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casc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4223977" y="1981200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casc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5943600" y="2667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 f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3632176" y="1371600"/>
            <a:ext cx="576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 A</a:t>
            </a:r>
            <a:endParaRPr lang="de-DE" dirty="0"/>
          </a:p>
        </p:txBody>
      </p:sp>
      <p:sp>
        <p:nvSpPr>
          <p:cNvPr id="193" name="Textfeld 192"/>
          <p:cNvSpPr txBox="1"/>
          <p:nvPr/>
        </p:nvSpPr>
        <p:spPr>
          <a:xfrm>
            <a:off x="6019800" y="3124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2054" name="Gerade Verbindung 2053"/>
          <p:cNvCxnSpPr/>
          <p:nvPr/>
        </p:nvCxnSpPr>
        <p:spPr bwMode="auto">
          <a:xfrm>
            <a:off x="65532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6" name="Gerade Verbindung 2055"/>
          <p:cNvCxnSpPr/>
          <p:nvPr/>
        </p:nvCxnSpPr>
        <p:spPr bwMode="auto">
          <a:xfrm>
            <a:off x="64770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6561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Korrektur</a:t>
            </a:r>
          </a:p>
          <a:p>
            <a:r>
              <a:rPr lang="de-DE" sz="1400" dirty="0" err="1" smtClean="0"/>
              <a:t>Iout_casc</a:t>
            </a:r>
            <a:r>
              <a:rPr lang="de-DE" sz="1400" dirty="0" smtClean="0"/>
              <a:t> &lt; </a:t>
            </a:r>
            <a:r>
              <a:rPr lang="de-DE" sz="1400" dirty="0" err="1" smtClean="0"/>
              <a:t>Iin_casc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60960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096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624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H="1">
            <a:off x="609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Ellipse 121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>
            <a:stCxn id="123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Line 32"/>
          <p:cNvSpPr>
            <a:spLocks noChangeShapeType="1"/>
          </p:cNvSpPr>
          <p:nvPr/>
        </p:nvSpPr>
        <p:spPr bwMode="auto">
          <a:xfrm>
            <a:off x="54864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28" name="Gruppieren 127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" name="Rechteck 12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79248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7620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72390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Textfeld 145"/>
          <p:cNvSpPr txBox="1"/>
          <p:nvPr/>
        </p:nvSpPr>
        <p:spPr>
          <a:xfrm>
            <a:off x="56388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72390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48" name="Ellipse 147"/>
          <p:cNvSpPr/>
          <p:nvPr/>
        </p:nvSpPr>
        <p:spPr bwMode="auto">
          <a:xfrm>
            <a:off x="5562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>
            <a:endCxn id="148" idx="0"/>
          </p:cNvCxnSpPr>
          <p:nvPr/>
        </p:nvCxnSpPr>
        <p:spPr bwMode="auto">
          <a:xfrm>
            <a:off x="57150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5715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556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>
            <a:off x="62484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162800" y="2286000"/>
            <a:ext cx="152400" cy="762000"/>
            <a:chOff x="6705600" y="4648200"/>
            <a:chExt cx="152400" cy="762000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Rechteck 154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6" name="Gerade Verbindung 155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7" name="Textfeld 156"/>
          <p:cNvSpPr txBox="1"/>
          <p:nvPr/>
        </p:nvSpPr>
        <p:spPr>
          <a:xfrm>
            <a:off x="7331483" y="2514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158" name="Line 32"/>
          <p:cNvSpPr>
            <a:spLocks noChangeShapeType="1"/>
          </p:cNvSpPr>
          <p:nvPr/>
        </p:nvSpPr>
        <p:spPr bwMode="auto">
          <a:xfrm>
            <a:off x="7086600" y="22860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hteck 15"/>
          <p:cNvSpPr/>
          <p:nvPr/>
        </p:nvSpPr>
        <p:spPr bwMode="auto">
          <a:xfrm>
            <a:off x="6858000" y="35052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V="1">
            <a:off x="7391400" y="3962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7391400" y="40386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gmcasc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73914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Textfeld 159"/>
          <p:cNvSpPr txBox="1"/>
          <p:nvPr/>
        </p:nvSpPr>
        <p:spPr>
          <a:xfrm>
            <a:off x="7293012" y="3124200"/>
            <a:ext cx="1923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 </a:t>
            </a:r>
            <a:r>
              <a:rPr lang="de-DE" dirty="0" err="1" smtClean="0"/>
              <a:t>gmcasc</a:t>
            </a:r>
            <a:r>
              <a:rPr lang="de-DE" dirty="0" smtClean="0"/>
              <a:t> * </a:t>
            </a:r>
            <a:r>
              <a:rPr lang="de-DE" dirty="0" err="1" smtClean="0"/>
              <a:t>rdscasc</a:t>
            </a:r>
            <a:r>
              <a:rPr lang="de-DE" dirty="0" smtClean="0"/>
              <a:t>  * </a:t>
            </a:r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25" name="Gerade Verbindung 24"/>
          <p:cNvCxnSpPr>
            <a:endCxn id="16" idx="0"/>
          </p:cNvCxnSpPr>
          <p:nvPr/>
        </p:nvCxnSpPr>
        <p:spPr bwMode="auto">
          <a:xfrm>
            <a:off x="72390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0574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20574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2098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 flipH="1">
            <a:off x="2057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16764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Ellipse 160"/>
          <p:cNvSpPr/>
          <p:nvPr/>
        </p:nvSpPr>
        <p:spPr bwMode="auto">
          <a:xfrm>
            <a:off x="30480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2" name="Ellipse 161"/>
          <p:cNvSpPr/>
          <p:nvPr/>
        </p:nvSpPr>
        <p:spPr bwMode="auto">
          <a:xfrm>
            <a:off x="30480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3" name="Gerade Verbindung 162"/>
          <p:cNvCxnSpPr>
            <a:stCxn id="162" idx="4"/>
          </p:cNvCxnSpPr>
          <p:nvPr/>
        </p:nvCxnSpPr>
        <p:spPr bwMode="auto">
          <a:xfrm>
            <a:off x="32004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32004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>
            <a:off x="3200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Line 32"/>
          <p:cNvSpPr>
            <a:spLocks noChangeShapeType="1"/>
          </p:cNvSpPr>
          <p:nvPr/>
        </p:nvSpPr>
        <p:spPr bwMode="auto">
          <a:xfrm>
            <a:off x="14478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7" name="Gruppieren 166"/>
          <p:cNvGrpSpPr/>
          <p:nvPr/>
        </p:nvGrpSpPr>
        <p:grpSpPr>
          <a:xfrm>
            <a:off x="3886200" y="4419600"/>
            <a:ext cx="152400" cy="762000"/>
            <a:chOff x="6705600" y="4648200"/>
            <a:chExt cx="152400" cy="762000"/>
          </a:xfrm>
        </p:grpSpPr>
        <p:cxnSp>
          <p:nvCxnSpPr>
            <p:cNvPr id="168" name="Gerade Verbindung 16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9" name="Rechteck 16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0" name="Gerade Verbindung 16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38862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72" name="Gerade Verbindung 171"/>
          <p:cNvCxnSpPr/>
          <p:nvPr/>
        </p:nvCxnSpPr>
        <p:spPr bwMode="auto">
          <a:xfrm>
            <a:off x="35814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32004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4" name="Gruppieren 173"/>
          <p:cNvGrpSpPr/>
          <p:nvPr/>
        </p:nvGrpSpPr>
        <p:grpSpPr>
          <a:xfrm>
            <a:off x="4343400" y="4419600"/>
            <a:ext cx="304800" cy="762000"/>
            <a:chOff x="4876800" y="1828800"/>
            <a:chExt cx="457200" cy="685800"/>
          </a:xfrm>
        </p:grpSpPr>
        <p:cxnSp>
          <p:nvCxnSpPr>
            <p:cNvPr id="175" name="Gerade Verbindung 174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9" name="Textfeld 178"/>
          <p:cNvSpPr txBox="1"/>
          <p:nvPr/>
        </p:nvSpPr>
        <p:spPr>
          <a:xfrm>
            <a:off x="4296112" y="4953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16002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81" name="Textfeld 180"/>
          <p:cNvSpPr txBox="1"/>
          <p:nvPr/>
        </p:nvSpPr>
        <p:spPr>
          <a:xfrm>
            <a:off x="32004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82" name="Ellipse 181"/>
          <p:cNvSpPr/>
          <p:nvPr/>
        </p:nvSpPr>
        <p:spPr bwMode="auto">
          <a:xfrm>
            <a:off x="15240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3" name="Gerade Verbindung 182"/>
          <p:cNvCxnSpPr>
            <a:endCxn id="182" idx="0"/>
          </p:cNvCxnSpPr>
          <p:nvPr/>
        </p:nvCxnSpPr>
        <p:spPr bwMode="auto">
          <a:xfrm>
            <a:off x="16764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16764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524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209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7" name="Gruppieren 186"/>
          <p:cNvGrpSpPr/>
          <p:nvPr/>
        </p:nvGrpSpPr>
        <p:grpSpPr>
          <a:xfrm>
            <a:off x="3124200" y="3429000"/>
            <a:ext cx="152400" cy="762000"/>
            <a:chOff x="6705600" y="4648200"/>
            <a:chExt cx="152400" cy="762000"/>
          </a:xfrm>
        </p:grpSpPr>
        <p:cxnSp>
          <p:nvCxnSpPr>
            <p:cNvPr id="188" name="Gerade Verbindung 187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hteck 188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0" name="Gerade Verbindung 189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1" name="Textfeld 190"/>
          <p:cNvSpPr txBox="1"/>
          <p:nvPr/>
        </p:nvSpPr>
        <p:spPr>
          <a:xfrm>
            <a:off x="3292883" y="3657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192" name="Line 32"/>
          <p:cNvSpPr>
            <a:spLocks noChangeShapeType="1"/>
          </p:cNvSpPr>
          <p:nvPr/>
        </p:nvSpPr>
        <p:spPr bwMode="auto">
          <a:xfrm>
            <a:off x="3048000" y="34290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3200400" y="3962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77247379"/>
              </p:ext>
            </p:extLst>
          </p:nvPr>
        </p:nvGraphicFramePr>
        <p:xfrm>
          <a:off x="76200" y="2590800"/>
          <a:ext cx="2640013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6" name="Formel" r:id="rId4" imgW="1739900" imgH="431800" progId="Equation.3">
                  <p:embed/>
                </p:oleObj>
              </mc:Choice>
              <mc:Fallback>
                <p:oleObj name="Formel" r:id="rId4" imgW="1739900" imgH="4318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590800"/>
                        <a:ext cx="2640013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Gerade Verbindung mit Pfeil 5"/>
          <p:cNvCxnSpPr/>
          <p:nvPr/>
        </p:nvCxnSpPr>
        <p:spPr bwMode="auto">
          <a:xfrm>
            <a:off x="4191000" y="27432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4191000" y="13716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4191000" y="1752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029200" y="1752600"/>
            <a:ext cx="91440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52" name="Gruppieren 2051"/>
          <p:cNvGrpSpPr/>
          <p:nvPr/>
        </p:nvGrpSpPr>
        <p:grpSpPr>
          <a:xfrm>
            <a:off x="4038600" y="2209800"/>
            <a:ext cx="1905000" cy="533400"/>
            <a:chOff x="4038600" y="2209800"/>
            <a:chExt cx="1905000" cy="5334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5486400" y="2209800"/>
              <a:ext cx="4572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 flipH="1">
              <a:off x="4038600" y="2209800"/>
              <a:ext cx="14478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9" name="Textfeld 28"/>
          <p:cNvSpPr txBox="1"/>
          <p:nvPr/>
        </p:nvSpPr>
        <p:spPr>
          <a:xfrm>
            <a:off x="4191000" y="15240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casc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4223977" y="1981200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casc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5943600" y="2667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 f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3632176" y="1371600"/>
            <a:ext cx="576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 A</a:t>
            </a:r>
            <a:endParaRPr lang="de-DE" dirty="0"/>
          </a:p>
        </p:txBody>
      </p:sp>
      <p:graphicFrame>
        <p:nvGraphicFramePr>
          <p:cNvPr id="99" name="Objekt 9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69835008"/>
              </p:ext>
            </p:extLst>
          </p:nvPr>
        </p:nvGraphicFramePr>
        <p:xfrm>
          <a:off x="4953000" y="914400"/>
          <a:ext cx="4008438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7" name="Formel" r:id="rId6" imgW="2641320" imgH="431640" progId="Equation.3">
                  <p:embed/>
                </p:oleObj>
              </mc:Choice>
              <mc:Fallback>
                <p:oleObj name="Formel" r:id="rId6" imgW="2641320" imgH="431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914400"/>
                        <a:ext cx="4008438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0" name="Gruppieren 99"/>
          <p:cNvGrpSpPr/>
          <p:nvPr/>
        </p:nvGrpSpPr>
        <p:grpSpPr>
          <a:xfrm>
            <a:off x="6400800" y="3048000"/>
            <a:ext cx="304800" cy="762000"/>
            <a:chOff x="4876800" y="1828800"/>
            <a:chExt cx="457200" cy="685800"/>
          </a:xfrm>
        </p:grpSpPr>
        <p:cxnSp>
          <p:nvCxnSpPr>
            <p:cNvPr id="101" name="Gerade Verbindung 100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" name="Gerade Verbindung 102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Gerade Verbindung 103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5" name="Textfeld 104"/>
          <p:cNvSpPr txBox="1"/>
          <p:nvPr/>
        </p:nvSpPr>
        <p:spPr>
          <a:xfrm>
            <a:off x="6019800" y="3124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65532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64770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7010400" y="3962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6248400" y="4114800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Iin_casc</a:t>
            </a:r>
            <a:endParaRPr lang="de-DE" dirty="0"/>
          </a:p>
        </p:txBody>
      </p:sp>
      <p:cxnSp>
        <p:nvCxnSpPr>
          <p:cNvPr id="108" name="Gerade Verbindung mit Pfeil 107"/>
          <p:cNvCxnSpPr/>
          <p:nvPr/>
        </p:nvCxnSpPr>
        <p:spPr bwMode="auto">
          <a:xfrm>
            <a:off x="7010400" y="31242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6505911" y="3200400"/>
            <a:ext cx="8418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Iout_casc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459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Zweite Zeitkonstante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60960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096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624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H="1">
            <a:off x="609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Ellipse 121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>
            <a:stCxn id="123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Line 32"/>
          <p:cNvSpPr>
            <a:spLocks noChangeShapeType="1"/>
          </p:cNvSpPr>
          <p:nvPr/>
        </p:nvSpPr>
        <p:spPr bwMode="auto">
          <a:xfrm>
            <a:off x="54864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28" name="Gruppieren 127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" name="Rechteck 12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7924800" y="4953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7620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72390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Textfeld 145"/>
          <p:cNvSpPr txBox="1"/>
          <p:nvPr/>
        </p:nvSpPr>
        <p:spPr>
          <a:xfrm>
            <a:off x="56388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72390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148" name="Ellipse 147"/>
          <p:cNvSpPr/>
          <p:nvPr/>
        </p:nvSpPr>
        <p:spPr bwMode="auto">
          <a:xfrm>
            <a:off x="5562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>
            <a:endCxn id="148" idx="0"/>
          </p:cNvCxnSpPr>
          <p:nvPr/>
        </p:nvCxnSpPr>
        <p:spPr bwMode="auto">
          <a:xfrm>
            <a:off x="57150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5715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556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>
            <a:off x="62484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162800" y="2286000"/>
            <a:ext cx="152400" cy="762000"/>
            <a:chOff x="6705600" y="4648200"/>
            <a:chExt cx="152400" cy="762000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Rechteck 154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6" name="Gerade Verbindung 155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7" name="Textfeld 156"/>
          <p:cNvSpPr txBox="1"/>
          <p:nvPr/>
        </p:nvSpPr>
        <p:spPr>
          <a:xfrm>
            <a:off x="7331483" y="2514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158" name="Line 32"/>
          <p:cNvSpPr>
            <a:spLocks noChangeShapeType="1"/>
          </p:cNvSpPr>
          <p:nvPr/>
        </p:nvSpPr>
        <p:spPr bwMode="auto">
          <a:xfrm>
            <a:off x="7086600" y="22860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hteck 15"/>
          <p:cNvSpPr/>
          <p:nvPr/>
        </p:nvSpPr>
        <p:spPr bwMode="auto">
          <a:xfrm>
            <a:off x="6858000" y="35052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V="1">
            <a:off x="7391400" y="3962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7391400" y="40386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gmcasc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73914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Textfeld 159"/>
          <p:cNvSpPr txBox="1"/>
          <p:nvPr/>
        </p:nvSpPr>
        <p:spPr>
          <a:xfrm>
            <a:off x="7160569" y="3124200"/>
            <a:ext cx="1923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 </a:t>
            </a:r>
            <a:r>
              <a:rPr lang="de-DE" dirty="0" err="1" smtClean="0"/>
              <a:t>gmcasc</a:t>
            </a:r>
            <a:r>
              <a:rPr lang="de-DE" dirty="0" smtClean="0"/>
              <a:t> * </a:t>
            </a:r>
            <a:r>
              <a:rPr lang="de-DE" dirty="0" err="1" smtClean="0"/>
              <a:t>rdscasc</a:t>
            </a:r>
            <a:r>
              <a:rPr lang="de-DE" dirty="0" smtClean="0"/>
              <a:t>  * </a:t>
            </a:r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25" name="Gerade Verbindung 24"/>
          <p:cNvCxnSpPr>
            <a:endCxn id="16" idx="0"/>
          </p:cNvCxnSpPr>
          <p:nvPr/>
        </p:nvCxnSpPr>
        <p:spPr bwMode="auto">
          <a:xfrm>
            <a:off x="72390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>
            <a:off x="4191000" y="27432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4191000" y="13716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4191000" y="1752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029200" y="1752600"/>
            <a:ext cx="91440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4191000" y="15240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casc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5943600" y="2667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 f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3632176" y="1371600"/>
            <a:ext cx="576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 A</a:t>
            </a:r>
            <a:endParaRPr lang="de-DE" dirty="0"/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5943600" y="2819400"/>
            <a:ext cx="228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 flipV="1">
            <a:off x="7086600" y="3962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6629400" y="40386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Cgs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5943600" y="205740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Cgs</a:t>
            </a:r>
            <a:r>
              <a:rPr lang="de-DE" dirty="0" smtClean="0"/>
              <a:t>/</a:t>
            </a:r>
            <a:r>
              <a:rPr lang="de-DE" dirty="0" err="1" smtClean="0"/>
              <a:t>gmcasc</a:t>
            </a:r>
            <a:endParaRPr lang="de-DE" dirty="0"/>
          </a:p>
        </p:txBody>
      </p:sp>
      <p:cxnSp>
        <p:nvCxnSpPr>
          <p:cNvPr id="8" name="Gerade Verbindung mit Pfeil 7"/>
          <p:cNvCxnSpPr>
            <a:endCxn id="111" idx="1"/>
          </p:cNvCxnSpPr>
          <p:nvPr/>
        </p:nvCxnSpPr>
        <p:spPr bwMode="auto">
          <a:xfrm>
            <a:off x="5943600" y="2133600"/>
            <a:ext cx="0" cy="6719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H="1">
            <a:off x="27432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H="1"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2209800" y="4191000"/>
            <a:ext cx="533400" cy="762000"/>
            <a:chOff x="1600200" y="4419600"/>
            <a:chExt cx="533400" cy="762000"/>
          </a:xfrm>
        </p:grpSpPr>
        <p:sp>
          <p:nvSpPr>
            <p:cNvPr id="11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1905000" y="4572000"/>
            <a:ext cx="609600" cy="609600"/>
            <a:chOff x="1295400" y="5334000"/>
            <a:chExt cx="609600" cy="609600"/>
          </a:xfrm>
        </p:grpSpPr>
        <p:cxnSp>
          <p:nvCxnSpPr>
            <p:cNvPr id="199" name="Gerade Verbindung 198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0" name="Gerade Verbindung 199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Gerade Verbindung 200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4" name="Gerade Verbindung 203"/>
          <p:cNvCxnSpPr/>
          <p:nvPr/>
        </p:nvCxnSpPr>
        <p:spPr bwMode="auto">
          <a:xfrm flipH="1" flipV="1">
            <a:off x="22098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" name="Textfeld 204"/>
          <p:cNvSpPr txBox="1"/>
          <p:nvPr/>
        </p:nvSpPr>
        <p:spPr>
          <a:xfrm>
            <a:off x="2590800" y="4419600"/>
            <a:ext cx="577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Tcasc</a:t>
            </a:r>
            <a:endParaRPr lang="de-DE" dirty="0"/>
          </a:p>
        </p:txBody>
      </p:sp>
      <p:grpSp>
        <p:nvGrpSpPr>
          <p:cNvPr id="206" name="Gruppieren 205"/>
          <p:cNvGrpSpPr/>
          <p:nvPr/>
        </p:nvGrpSpPr>
        <p:grpSpPr>
          <a:xfrm>
            <a:off x="2209800" y="5181600"/>
            <a:ext cx="533400" cy="762000"/>
            <a:chOff x="1600200" y="4419600"/>
            <a:chExt cx="533400" cy="762000"/>
          </a:xfrm>
        </p:grpSpPr>
        <p:sp>
          <p:nvSpPr>
            <p:cNvPr id="20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5" name="Gerade Verbindung 214"/>
          <p:cNvCxnSpPr/>
          <p:nvPr/>
        </p:nvCxnSpPr>
        <p:spPr bwMode="auto">
          <a:xfrm>
            <a:off x="25908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>
            <a:stCxn id="213" idx="0"/>
          </p:cNvCxnSpPr>
          <p:nvPr/>
        </p:nvCxnSpPr>
        <p:spPr bwMode="auto">
          <a:xfrm>
            <a:off x="2743200" y="594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7" name="Gruppieren 216"/>
          <p:cNvGrpSpPr/>
          <p:nvPr/>
        </p:nvGrpSpPr>
        <p:grpSpPr>
          <a:xfrm flipV="1">
            <a:off x="990600" y="2514600"/>
            <a:ext cx="1905000" cy="914400"/>
            <a:chOff x="5334000" y="2971800"/>
            <a:chExt cx="1905000" cy="914400"/>
          </a:xfrm>
        </p:grpSpPr>
        <p:cxnSp>
          <p:nvCxnSpPr>
            <p:cNvPr id="218" name="Gerade Verbindung 217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3" name="Gruppieren 222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4" name="Gerade Verbindung 223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3" name="Ellipse 242"/>
          <p:cNvSpPr/>
          <p:nvPr/>
        </p:nvSpPr>
        <p:spPr bwMode="auto">
          <a:xfrm>
            <a:off x="23622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Ellipse 243"/>
          <p:cNvSpPr/>
          <p:nvPr/>
        </p:nvSpPr>
        <p:spPr bwMode="auto">
          <a:xfrm>
            <a:off x="13716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5" name="Ellipse 244"/>
          <p:cNvSpPr/>
          <p:nvPr/>
        </p:nvSpPr>
        <p:spPr bwMode="auto">
          <a:xfrm>
            <a:off x="990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6" name="Gerade Verbindung 245"/>
          <p:cNvCxnSpPr>
            <a:stCxn id="245" idx="4"/>
          </p:cNvCxnSpPr>
          <p:nvPr/>
        </p:nvCxnSpPr>
        <p:spPr bwMode="auto">
          <a:xfrm>
            <a:off x="1143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Ellipse 246"/>
          <p:cNvSpPr/>
          <p:nvPr/>
        </p:nvSpPr>
        <p:spPr bwMode="auto">
          <a:xfrm>
            <a:off x="990600" y="35814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8" name="Gerade Verbindung mit Pfeil 247"/>
          <p:cNvCxnSpPr>
            <a:stCxn id="232" idx="0"/>
            <a:endCxn id="247" idx="0"/>
          </p:cNvCxnSpPr>
          <p:nvPr/>
        </p:nvCxnSpPr>
        <p:spPr bwMode="auto">
          <a:xfrm>
            <a:off x="11430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9" name="Textfeld 248"/>
          <p:cNvSpPr txBox="1"/>
          <p:nvPr/>
        </p:nvSpPr>
        <p:spPr>
          <a:xfrm>
            <a:off x="1396527" y="3581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50" name="Gerade Verbindung 249"/>
          <p:cNvCxnSpPr/>
          <p:nvPr/>
        </p:nvCxnSpPr>
        <p:spPr bwMode="auto">
          <a:xfrm>
            <a:off x="2743200" y="38100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mit Pfeil 250"/>
          <p:cNvCxnSpPr/>
          <p:nvPr/>
        </p:nvCxnSpPr>
        <p:spPr bwMode="auto">
          <a:xfrm>
            <a:off x="990600" y="5562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082327" y="5257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2971800" y="3505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990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>
            <a:endCxn id="194" idx="1"/>
          </p:cNvCxnSpPr>
          <p:nvPr/>
        </p:nvCxnSpPr>
        <p:spPr bwMode="auto">
          <a:xfrm>
            <a:off x="2743200" y="34290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Gerade Verbindung 255"/>
          <p:cNvCxnSpPr/>
          <p:nvPr/>
        </p:nvCxnSpPr>
        <p:spPr bwMode="auto">
          <a:xfrm flipH="1">
            <a:off x="1752600" y="41148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Gerade Verbindung 256"/>
          <p:cNvCxnSpPr/>
          <p:nvPr/>
        </p:nvCxnSpPr>
        <p:spPr bwMode="auto">
          <a:xfrm>
            <a:off x="1752600" y="4114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8" name="Gruppieren 257"/>
          <p:cNvGrpSpPr/>
          <p:nvPr/>
        </p:nvGrpSpPr>
        <p:grpSpPr>
          <a:xfrm>
            <a:off x="6400800" y="3048000"/>
            <a:ext cx="304800" cy="762000"/>
            <a:chOff x="4876800" y="1828800"/>
            <a:chExt cx="457200" cy="685800"/>
          </a:xfrm>
        </p:grpSpPr>
        <p:cxnSp>
          <p:nvCxnSpPr>
            <p:cNvPr id="259" name="Gerade Verbindung 25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" name="Gerade Verbindung 25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" name="Gerade Verbindung 26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2" name="Gerade Verbindung 26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63" name="Textfeld 262"/>
          <p:cNvSpPr txBox="1"/>
          <p:nvPr/>
        </p:nvSpPr>
        <p:spPr>
          <a:xfrm>
            <a:off x="6019800" y="3124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264" name="Gerade Verbindung 263"/>
          <p:cNvCxnSpPr/>
          <p:nvPr/>
        </p:nvCxnSpPr>
        <p:spPr bwMode="auto">
          <a:xfrm>
            <a:off x="65532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5" name="Gerade Verbindung 264"/>
          <p:cNvCxnSpPr/>
          <p:nvPr/>
        </p:nvCxnSpPr>
        <p:spPr bwMode="auto">
          <a:xfrm>
            <a:off x="64770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2085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Typischerweise ist die Verstärkung mit </a:t>
            </a:r>
            <a:r>
              <a:rPr lang="de-DE" sz="1400" dirty="0" err="1"/>
              <a:t>Kaskode</a:t>
            </a:r>
            <a:r>
              <a:rPr lang="de-DE" sz="1400" dirty="0"/>
              <a:t> mindestens um Faktor 10 </a:t>
            </a:r>
            <a:r>
              <a:rPr lang="de-DE" sz="1400" dirty="0" smtClean="0"/>
              <a:t>höher als ohne</a:t>
            </a:r>
          </a:p>
          <a:p>
            <a:r>
              <a:rPr lang="de-DE" sz="1400" dirty="0" err="1" smtClean="0"/>
              <a:t>Gm</a:t>
            </a:r>
            <a:r>
              <a:rPr lang="de-DE" sz="1400" dirty="0" smtClean="0"/>
              <a:t> ist gleich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cxnSp>
        <p:nvCxnSpPr>
          <p:cNvPr id="107" name="Gerade Verbindung 106"/>
          <p:cNvCxnSpPr/>
          <p:nvPr/>
        </p:nvCxnSpPr>
        <p:spPr bwMode="auto">
          <a:xfrm flipH="1">
            <a:off x="27432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H="1"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2209800" y="4191000"/>
            <a:ext cx="533400" cy="762000"/>
            <a:chOff x="1600200" y="4419600"/>
            <a:chExt cx="533400" cy="762000"/>
          </a:xfrm>
        </p:grpSpPr>
        <p:sp>
          <p:nvSpPr>
            <p:cNvPr id="11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1905000" y="4572000"/>
            <a:ext cx="609600" cy="609600"/>
            <a:chOff x="1295400" y="5334000"/>
            <a:chExt cx="609600" cy="609600"/>
          </a:xfrm>
        </p:grpSpPr>
        <p:cxnSp>
          <p:nvCxnSpPr>
            <p:cNvPr id="199" name="Gerade Verbindung 198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0" name="Gerade Verbindung 199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Gerade Verbindung 200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4" name="Gerade Verbindung 203"/>
          <p:cNvCxnSpPr/>
          <p:nvPr/>
        </p:nvCxnSpPr>
        <p:spPr bwMode="auto">
          <a:xfrm flipH="1" flipV="1">
            <a:off x="22098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" name="Textfeld 204"/>
          <p:cNvSpPr txBox="1"/>
          <p:nvPr/>
        </p:nvSpPr>
        <p:spPr>
          <a:xfrm>
            <a:off x="2590800" y="4419600"/>
            <a:ext cx="577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Tcasc</a:t>
            </a:r>
            <a:endParaRPr lang="de-DE" dirty="0"/>
          </a:p>
        </p:txBody>
      </p:sp>
      <p:grpSp>
        <p:nvGrpSpPr>
          <p:cNvPr id="206" name="Gruppieren 205"/>
          <p:cNvGrpSpPr/>
          <p:nvPr/>
        </p:nvGrpSpPr>
        <p:grpSpPr>
          <a:xfrm>
            <a:off x="2209800" y="5181600"/>
            <a:ext cx="533400" cy="762000"/>
            <a:chOff x="1600200" y="4419600"/>
            <a:chExt cx="533400" cy="762000"/>
          </a:xfrm>
        </p:grpSpPr>
        <p:sp>
          <p:nvSpPr>
            <p:cNvPr id="20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5" name="Gerade Verbindung 214"/>
          <p:cNvCxnSpPr/>
          <p:nvPr/>
        </p:nvCxnSpPr>
        <p:spPr bwMode="auto">
          <a:xfrm>
            <a:off x="25908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>
            <a:stCxn id="213" idx="0"/>
          </p:cNvCxnSpPr>
          <p:nvPr/>
        </p:nvCxnSpPr>
        <p:spPr bwMode="auto">
          <a:xfrm>
            <a:off x="2743200" y="594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7" name="Gruppieren 216"/>
          <p:cNvGrpSpPr/>
          <p:nvPr/>
        </p:nvGrpSpPr>
        <p:grpSpPr>
          <a:xfrm flipV="1">
            <a:off x="990600" y="2514600"/>
            <a:ext cx="1905000" cy="914400"/>
            <a:chOff x="5334000" y="2971800"/>
            <a:chExt cx="1905000" cy="914400"/>
          </a:xfrm>
        </p:grpSpPr>
        <p:cxnSp>
          <p:nvCxnSpPr>
            <p:cNvPr id="218" name="Gerade Verbindung 217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3" name="Gruppieren 222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4" name="Gerade Verbindung 223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3" name="Ellipse 242"/>
          <p:cNvSpPr/>
          <p:nvPr/>
        </p:nvSpPr>
        <p:spPr bwMode="auto">
          <a:xfrm>
            <a:off x="23622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Ellipse 243"/>
          <p:cNvSpPr/>
          <p:nvPr/>
        </p:nvSpPr>
        <p:spPr bwMode="auto">
          <a:xfrm>
            <a:off x="13716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5" name="Ellipse 244"/>
          <p:cNvSpPr/>
          <p:nvPr/>
        </p:nvSpPr>
        <p:spPr bwMode="auto">
          <a:xfrm>
            <a:off x="990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6" name="Gerade Verbindung 245"/>
          <p:cNvCxnSpPr>
            <a:stCxn id="245" idx="4"/>
          </p:cNvCxnSpPr>
          <p:nvPr/>
        </p:nvCxnSpPr>
        <p:spPr bwMode="auto">
          <a:xfrm>
            <a:off x="1143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Ellipse 246"/>
          <p:cNvSpPr/>
          <p:nvPr/>
        </p:nvSpPr>
        <p:spPr bwMode="auto">
          <a:xfrm>
            <a:off x="990600" y="35814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8" name="Gerade Verbindung mit Pfeil 247"/>
          <p:cNvCxnSpPr>
            <a:stCxn id="232" idx="0"/>
            <a:endCxn id="247" idx="0"/>
          </p:cNvCxnSpPr>
          <p:nvPr/>
        </p:nvCxnSpPr>
        <p:spPr bwMode="auto">
          <a:xfrm>
            <a:off x="11430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9" name="Textfeld 248"/>
          <p:cNvSpPr txBox="1"/>
          <p:nvPr/>
        </p:nvSpPr>
        <p:spPr>
          <a:xfrm>
            <a:off x="1396527" y="3581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50" name="Gerade Verbindung 249"/>
          <p:cNvCxnSpPr/>
          <p:nvPr/>
        </p:nvCxnSpPr>
        <p:spPr bwMode="auto">
          <a:xfrm>
            <a:off x="2743200" y="38100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mit Pfeil 250"/>
          <p:cNvCxnSpPr/>
          <p:nvPr/>
        </p:nvCxnSpPr>
        <p:spPr bwMode="auto">
          <a:xfrm>
            <a:off x="990600" y="5562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082327" y="5257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2971800" y="3505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990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>
            <a:endCxn id="194" idx="1"/>
          </p:cNvCxnSpPr>
          <p:nvPr/>
        </p:nvCxnSpPr>
        <p:spPr bwMode="auto">
          <a:xfrm>
            <a:off x="2743200" y="34290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Textfeld 132"/>
          <p:cNvSpPr txBox="1"/>
          <p:nvPr/>
        </p:nvSpPr>
        <p:spPr>
          <a:xfrm>
            <a:off x="6882927" y="28956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endParaRPr lang="de-DE" dirty="0"/>
          </a:p>
        </p:txBody>
      </p:sp>
      <p:grpSp>
        <p:nvGrpSpPr>
          <p:cNvPr id="134" name="Gruppieren 133"/>
          <p:cNvGrpSpPr/>
          <p:nvPr/>
        </p:nvGrpSpPr>
        <p:grpSpPr>
          <a:xfrm>
            <a:off x="6400800" y="4267200"/>
            <a:ext cx="533400" cy="762000"/>
            <a:chOff x="1600200" y="4419600"/>
            <a:chExt cx="533400" cy="762000"/>
          </a:xfrm>
        </p:grpSpPr>
        <p:sp>
          <p:nvSpPr>
            <p:cNvPr id="13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6" name="Gerade Verbindung 165"/>
          <p:cNvCxnSpPr>
            <a:endCxn id="163" idx="1"/>
          </p:cNvCxnSpPr>
          <p:nvPr/>
        </p:nvCxnSpPr>
        <p:spPr bwMode="auto">
          <a:xfrm>
            <a:off x="6934200" y="34290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>
            <a:off x="67818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>
            <a:stCxn id="164" idx="0"/>
          </p:cNvCxnSpPr>
          <p:nvPr/>
        </p:nvCxnSpPr>
        <p:spPr bwMode="auto">
          <a:xfrm>
            <a:off x="6934200" y="5029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9" name="Gruppieren 168"/>
          <p:cNvGrpSpPr/>
          <p:nvPr/>
        </p:nvGrpSpPr>
        <p:grpSpPr>
          <a:xfrm flipV="1">
            <a:off x="5181600" y="2514600"/>
            <a:ext cx="1905000" cy="914400"/>
            <a:chOff x="5334000" y="2971800"/>
            <a:chExt cx="1905000" cy="914400"/>
          </a:xfrm>
        </p:grpSpPr>
        <p:cxnSp>
          <p:nvCxnSpPr>
            <p:cNvPr id="171" name="Gerade Verbindung 170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171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4" name="Gruppieren 173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18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5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5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75" name="Gerade Verbindung 174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6" name="Gruppieren 175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180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1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2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3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4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5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6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87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77" name="Gerade Verbindung 176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60" name="Ellipse 259"/>
          <p:cNvSpPr/>
          <p:nvPr/>
        </p:nvSpPr>
        <p:spPr bwMode="auto">
          <a:xfrm>
            <a:off x="65532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Ellipse 260"/>
          <p:cNvSpPr/>
          <p:nvPr/>
        </p:nvSpPr>
        <p:spPr bwMode="auto">
          <a:xfrm>
            <a:off x="55626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2" name="Ellipse 261"/>
          <p:cNvSpPr/>
          <p:nvPr/>
        </p:nvSpPr>
        <p:spPr bwMode="auto">
          <a:xfrm>
            <a:off x="5181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3" name="Gerade Verbindung 262"/>
          <p:cNvCxnSpPr>
            <a:stCxn id="262" idx="4"/>
          </p:cNvCxnSpPr>
          <p:nvPr/>
        </p:nvCxnSpPr>
        <p:spPr bwMode="auto">
          <a:xfrm>
            <a:off x="5334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Ellipse 263"/>
          <p:cNvSpPr/>
          <p:nvPr/>
        </p:nvSpPr>
        <p:spPr bwMode="auto">
          <a:xfrm>
            <a:off x="5181600" y="35814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5" name="Gerade Verbindung mit Pfeil 264"/>
          <p:cNvCxnSpPr>
            <a:stCxn id="185" idx="0"/>
            <a:endCxn id="264" idx="0"/>
          </p:cNvCxnSpPr>
          <p:nvPr/>
        </p:nvCxnSpPr>
        <p:spPr bwMode="auto">
          <a:xfrm>
            <a:off x="53340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" name="Textfeld 265"/>
          <p:cNvSpPr txBox="1"/>
          <p:nvPr/>
        </p:nvSpPr>
        <p:spPr>
          <a:xfrm>
            <a:off x="5587527" y="3581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6959127" y="42672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8" name="Gerade Verbindung mit Pfeil 267"/>
          <p:cNvCxnSpPr/>
          <p:nvPr/>
        </p:nvCxnSpPr>
        <p:spPr bwMode="auto">
          <a:xfrm>
            <a:off x="6324600" y="4648200"/>
            <a:ext cx="4059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9" name="Textfeld 268"/>
          <p:cNvSpPr txBox="1"/>
          <p:nvPr/>
        </p:nvSpPr>
        <p:spPr>
          <a:xfrm>
            <a:off x="6273327" y="4343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70" name="Textfeld 269"/>
          <p:cNvSpPr txBox="1"/>
          <p:nvPr/>
        </p:nvSpPr>
        <p:spPr>
          <a:xfrm>
            <a:off x="7143293" y="3962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71" name="Gerade Verbindung 270"/>
          <p:cNvCxnSpPr/>
          <p:nvPr/>
        </p:nvCxnSpPr>
        <p:spPr bwMode="auto">
          <a:xfrm>
            <a:off x="5181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616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Nachteil: kleinerer Signalbereich (Dynamikbereich)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107" name="Gerade Verbindung 106"/>
          <p:cNvCxnSpPr/>
          <p:nvPr/>
        </p:nvCxnSpPr>
        <p:spPr bwMode="auto">
          <a:xfrm flipH="1">
            <a:off x="27432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H="1"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2209800" y="4191000"/>
            <a:ext cx="533400" cy="762000"/>
            <a:chOff x="1600200" y="4419600"/>
            <a:chExt cx="533400" cy="762000"/>
          </a:xfrm>
        </p:grpSpPr>
        <p:sp>
          <p:nvSpPr>
            <p:cNvPr id="11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1905000" y="4572000"/>
            <a:ext cx="609600" cy="609600"/>
            <a:chOff x="1295400" y="5334000"/>
            <a:chExt cx="609600" cy="609600"/>
          </a:xfrm>
        </p:grpSpPr>
        <p:cxnSp>
          <p:nvCxnSpPr>
            <p:cNvPr id="199" name="Gerade Verbindung 198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0" name="Gerade Verbindung 199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Gerade Verbindung 200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4" name="Gerade Verbindung 203"/>
          <p:cNvCxnSpPr/>
          <p:nvPr/>
        </p:nvCxnSpPr>
        <p:spPr bwMode="auto">
          <a:xfrm flipH="1" flipV="1">
            <a:off x="22098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6" name="Gruppieren 205"/>
          <p:cNvGrpSpPr/>
          <p:nvPr/>
        </p:nvGrpSpPr>
        <p:grpSpPr>
          <a:xfrm>
            <a:off x="2209800" y="5181600"/>
            <a:ext cx="533400" cy="762000"/>
            <a:chOff x="1600200" y="4419600"/>
            <a:chExt cx="533400" cy="762000"/>
          </a:xfrm>
        </p:grpSpPr>
        <p:sp>
          <p:nvSpPr>
            <p:cNvPr id="20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5" name="Gerade Verbindung 214"/>
          <p:cNvCxnSpPr/>
          <p:nvPr/>
        </p:nvCxnSpPr>
        <p:spPr bwMode="auto">
          <a:xfrm>
            <a:off x="25908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>
            <a:stCxn id="213" idx="0"/>
          </p:cNvCxnSpPr>
          <p:nvPr/>
        </p:nvCxnSpPr>
        <p:spPr bwMode="auto">
          <a:xfrm>
            <a:off x="2743200" y="594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7" name="Gruppieren 216"/>
          <p:cNvGrpSpPr/>
          <p:nvPr/>
        </p:nvGrpSpPr>
        <p:grpSpPr>
          <a:xfrm flipV="1">
            <a:off x="990600" y="2514600"/>
            <a:ext cx="1905000" cy="914400"/>
            <a:chOff x="5334000" y="2971800"/>
            <a:chExt cx="1905000" cy="914400"/>
          </a:xfrm>
        </p:grpSpPr>
        <p:cxnSp>
          <p:nvCxnSpPr>
            <p:cNvPr id="218" name="Gerade Verbindung 217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3" name="Gruppieren 222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4" name="Gerade Verbindung 223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3" name="Ellipse 242"/>
          <p:cNvSpPr/>
          <p:nvPr/>
        </p:nvSpPr>
        <p:spPr bwMode="auto">
          <a:xfrm>
            <a:off x="23622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Ellipse 243"/>
          <p:cNvSpPr/>
          <p:nvPr/>
        </p:nvSpPr>
        <p:spPr bwMode="auto">
          <a:xfrm>
            <a:off x="13716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5" name="Ellipse 244"/>
          <p:cNvSpPr/>
          <p:nvPr/>
        </p:nvSpPr>
        <p:spPr bwMode="auto">
          <a:xfrm>
            <a:off x="990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6" name="Gerade Verbindung 245"/>
          <p:cNvCxnSpPr>
            <a:stCxn id="245" idx="4"/>
          </p:cNvCxnSpPr>
          <p:nvPr/>
        </p:nvCxnSpPr>
        <p:spPr bwMode="auto">
          <a:xfrm>
            <a:off x="1143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Ellipse 246"/>
          <p:cNvSpPr/>
          <p:nvPr/>
        </p:nvSpPr>
        <p:spPr bwMode="auto">
          <a:xfrm>
            <a:off x="990600" y="35814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8" name="Gerade Verbindung mit Pfeil 247"/>
          <p:cNvCxnSpPr>
            <a:stCxn id="232" idx="0"/>
            <a:endCxn id="247" idx="0"/>
          </p:cNvCxnSpPr>
          <p:nvPr/>
        </p:nvCxnSpPr>
        <p:spPr bwMode="auto">
          <a:xfrm>
            <a:off x="11430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9" name="Textfeld 248"/>
          <p:cNvSpPr txBox="1"/>
          <p:nvPr/>
        </p:nvSpPr>
        <p:spPr>
          <a:xfrm>
            <a:off x="1396527" y="3581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50" name="Gerade Verbindung 249"/>
          <p:cNvCxnSpPr/>
          <p:nvPr/>
        </p:nvCxnSpPr>
        <p:spPr bwMode="auto">
          <a:xfrm>
            <a:off x="2743200" y="38100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mit Pfeil 250"/>
          <p:cNvCxnSpPr/>
          <p:nvPr/>
        </p:nvCxnSpPr>
        <p:spPr bwMode="auto">
          <a:xfrm>
            <a:off x="990600" y="5562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082327" y="5257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2971800" y="3505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990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>
            <a:endCxn id="194" idx="1"/>
          </p:cNvCxnSpPr>
          <p:nvPr/>
        </p:nvCxnSpPr>
        <p:spPr bwMode="auto">
          <a:xfrm>
            <a:off x="2743200" y="34290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Textfeld 132"/>
          <p:cNvSpPr txBox="1"/>
          <p:nvPr/>
        </p:nvSpPr>
        <p:spPr>
          <a:xfrm>
            <a:off x="6882927" y="28956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endParaRPr lang="de-DE" dirty="0"/>
          </a:p>
        </p:txBody>
      </p:sp>
      <p:grpSp>
        <p:nvGrpSpPr>
          <p:cNvPr id="134" name="Gruppieren 133"/>
          <p:cNvGrpSpPr/>
          <p:nvPr/>
        </p:nvGrpSpPr>
        <p:grpSpPr>
          <a:xfrm>
            <a:off x="6400800" y="4267200"/>
            <a:ext cx="533400" cy="762000"/>
            <a:chOff x="1600200" y="4419600"/>
            <a:chExt cx="533400" cy="762000"/>
          </a:xfrm>
        </p:grpSpPr>
        <p:sp>
          <p:nvSpPr>
            <p:cNvPr id="13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6" name="Gerade Verbindung 165"/>
          <p:cNvCxnSpPr>
            <a:endCxn id="163" idx="1"/>
          </p:cNvCxnSpPr>
          <p:nvPr/>
        </p:nvCxnSpPr>
        <p:spPr bwMode="auto">
          <a:xfrm>
            <a:off x="6934200" y="34290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>
            <a:off x="67818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>
            <a:stCxn id="164" idx="0"/>
          </p:cNvCxnSpPr>
          <p:nvPr/>
        </p:nvCxnSpPr>
        <p:spPr bwMode="auto">
          <a:xfrm>
            <a:off x="6934200" y="5029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9" name="Gruppieren 168"/>
          <p:cNvGrpSpPr/>
          <p:nvPr/>
        </p:nvGrpSpPr>
        <p:grpSpPr>
          <a:xfrm flipV="1">
            <a:off x="5181600" y="2514600"/>
            <a:ext cx="1905000" cy="914400"/>
            <a:chOff x="5334000" y="2971800"/>
            <a:chExt cx="1905000" cy="914400"/>
          </a:xfrm>
        </p:grpSpPr>
        <p:cxnSp>
          <p:nvCxnSpPr>
            <p:cNvPr id="171" name="Gerade Verbindung 170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171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4" name="Gruppieren 173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18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5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5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75" name="Gerade Verbindung 174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6" name="Gruppieren 175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180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1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2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3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4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5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6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87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77" name="Gerade Verbindung 176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60" name="Ellipse 259"/>
          <p:cNvSpPr/>
          <p:nvPr/>
        </p:nvSpPr>
        <p:spPr bwMode="auto">
          <a:xfrm>
            <a:off x="65532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Ellipse 260"/>
          <p:cNvSpPr/>
          <p:nvPr/>
        </p:nvSpPr>
        <p:spPr bwMode="auto">
          <a:xfrm>
            <a:off x="55626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2" name="Ellipse 261"/>
          <p:cNvSpPr/>
          <p:nvPr/>
        </p:nvSpPr>
        <p:spPr bwMode="auto">
          <a:xfrm>
            <a:off x="5181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3" name="Gerade Verbindung 262"/>
          <p:cNvCxnSpPr>
            <a:stCxn id="262" idx="4"/>
          </p:cNvCxnSpPr>
          <p:nvPr/>
        </p:nvCxnSpPr>
        <p:spPr bwMode="auto">
          <a:xfrm>
            <a:off x="5334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Ellipse 263"/>
          <p:cNvSpPr/>
          <p:nvPr/>
        </p:nvSpPr>
        <p:spPr bwMode="auto">
          <a:xfrm>
            <a:off x="5181600" y="35814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5" name="Gerade Verbindung mit Pfeil 264"/>
          <p:cNvCxnSpPr>
            <a:stCxn id="185" idx="0"/>
            <a:endCxn id="264" idx="0"/>
          </p:cNvCxnSpPr>
          <p:nvPr/>
        </p:nvCxnSpPr>
        <p:spPr bwMode="auto">
          <a:xfrm>
            <a:off x="53340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" name="Textfeld 265"/>
          <p:cNvSpPr txBox="1"/>
          <p:nvPr/>
        </p:nvSpPr>
        <p:spPr>
          <a:xfrm>
            <a:off x="5587527" y="3581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6959127" y="38100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8" name="Gerade Verbindung mit Pfeil 267"/>
          <p:cNvCxnSpPr/>
          <p:nvPr/>
        </p:nvCxnSpPr>
        <p:spPr bwMode="auto">
          <a:xfrm>
            <a:off x="6324600" y="4648200"/>
            <a:ext cx="4059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9" name="Textfeld 268"/>
          <p:cNvSpPr txBox="1"/>
          <p:nvPr/>
        </p:nvSpPr>
        <p:spPr>
          <a:xfrm>
            <a:off x="6273327" y="4343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70" name="Textfeld 269"/>
          <p:cNvSpPr txBox="1"/>
          <p:nvPr/>
        </p:nvSpPr>
        <p:spPr>
          <a:xfrm>
            <a:off x="7143293" y="3505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71" name="Gerade Verbindung 270"/>
          <p:cNvCxnSpPr/>
          <p:nvPr/>
        </p:nvCxnSpPr>
        <p:spPr bwMode="auto">
          <a:xfrm>
            <a:off x="5181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mit Pfeil 2"/>
          <p:cNvCxnSpPr/>
          <p:nvPr/>
        </p:nvCxnSpPr>
        <p:spPr bwMode="auto">
          <a:xfrm flipV="1">
            <a:off x="2895600" y="4267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mit Pfeil 126"/>
          <p:cNvCxnSpPr/>
          <p:nvPr/>
        </p:nvCxnSpPr>
        <p:spPr bwMode="auto">
          <a:xfrm flipV="1">
            <a:off x="2895600" y="5257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2853121" y="45720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Vdssat_casc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853121" y="556260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Vdssat_in</a:t>
            </a:r>
            <a:endParaRPr lang="de-DE" dirty="0"/>
          </a:p>
        </p:txBody>
      </p:sp>
      <p:cxnSp>
        <p:nvCxnSpPr>
          <p:cNvPr id="130" name="Gerade Verbindung mit Pfeil 129"/>
          <p:cNvCxnSpPr/>
          <p:nvPr/>
        </p:nvCxnSpPr>
        <p:spPr bwMode="auto">
          <a:xfrm flipV="1">
            <a:off x="7086600" y="4343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Textfeld 130"/>
          <p:cNvSpPr txBox="1"/>
          <p:nvPr/>
        </p:nvSpPr>
        <p:spPr>
          <a:xfrm>
            <a:off x="7086600" y="46482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46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Weitere Verbesserung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cxnSp>
        <p:nvCxnSpPr>
          <p:cNvPr id="107" name="Gerade Verbindung 106"/>
          <p:cNvCxnSpPr/>
          <p:nvPr/>
        </p:nvCxnSpPr>
        <p:spPr bwMode="auto">
          <a:xfrm flipH="1">
            <a:off x="27432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H="1"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2209800" y="4191000"/>
            <a:ext cx="533400" cy="762000"/>
            <a:chOff x="1600200" y="4419600"/>
            <a:chExt cx="533400" cy="762000"/>
          </a:xfrm>
        </p:grpSpPr>
        <p:sp>
          <p:nvSpPr>
            <p:cNvPr id="11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1905000" y="4572000"/>
            <a:ext cx="609600" cy="609600"/>
            <a:chOff x="1295400" y="5334000"/>
            <a:chExt cx="609600" cy="609600"/>
          </a:xfrm>
        </p:grpSpPr>
        <p:cxnSp>
          <p:nvCxnSpPr>
            <p:cNvPr id="199" name="Gerade Verbindung 198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0" name="Gerade Verbindung 199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Gerade Verbindung 200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4" name="Gerade Verbindung 203"/>
          <p:cNvCxnSpPr/>
          <p:nvPr/>
        </p:nvCxnSpPr>
        <p:spPr bwMode="auto">
          <a:xfrm flipH="1" flipV="1">
            <a:off x="22098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6" name="Gruppieren 205"/>
          <p:cNvGrpSpPr/>
          <p:nvPr/>
        </p:nvGrpSpPr>
        <p:grpSpPr>
          <a:xfrm>
            <a:off x="2209800" y="5181600"/>
            <a:ext cx="533400" cy="762000"/>
            <a:chOff x="1600200" y="4419600"/>
            <a:chExt cx="533400" cy="762000"/>
          </a:xfrm>
        </p:grpSpPr>
        <p:sp>
          <p:nvSpPr>
            <p:cNvPr id="20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5" name="Gerade Verbindung 214"/>
          <p:cNvCxnSpPr/>
          <p:nvPr/>
        </p:nvCxnSpPr>
        <p:spPr bwMode="auto">
          <a:xfrm>
            <a:off x="25908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>
            <a:stCxn id="213" idx="0"/>
          </p:cNvCxnSpPr>
          <p:nvPr/>
        </p:nvCxnSpPr>
        <p:spPr bwMode="auto">
          <a:xfrm>
            <a:off x="2743200" y="594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7" name="Gruppieren 216"/>
          <p:cNvGrpSpPr/>
          <p:nvPr/>
        </p:nvGrpSpPr>
        <p:grpSpPr>
          <a:xfrm flipV="1">
            <a:off x="990600" y="2209800"/>
            <a:ext cx="1905000" cy="914400"/>
            <a:chOff x="5334000" y="2971800"/>
            <a:chExt cx="1905000" cy="914400"/>
          </a:xfrm>
        </p:grpSpPr>
        <p:cxnSp>
          <p:nvCxnSpPr>
            <p:cNvPr id="218" name="Gerade Verbindung 217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3" name="Gruppieren 222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4" name="Gerade Verbindung 223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3" name="Ellipse 242"/>
          <p:cNvSpPr/>
          <p:nvPr/>
        </p:nvSpPr>
        <p:spPr bwMode="auto">
          <a:xfrm>
            <a:off x="23622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Ellipse 243"/>
          <p:cNvSpPr/>
          <p:nvPr/>
        </p:nvSpPr>
        <p:spPr bwMode="auto">
          <a:xfrm>
            <a:off x="13716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5" name="Ellipse 244"/>
          <p:cNvSpPr/>
          <p:nvPr/>
        </p:nvSpPr>
        <p:spPr bwMode="auto">
          <a:xfrm>
            <a:off x="990600" y="34290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6" name="Gerade Verbindung 245"/>
          <p:cNvCxnSpPr>
            <a:stCxn id="245" idx="4"/>
          </p:cNvCxnSpPr>
          <p:nvPr/>
        </p:nvCxnSpPr>
        <p:spPr bwMode="auto">
          <a:xfrm>
            <a:off x="1143000" y="3733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Ellipse 246"/>
          <p:cNvSpPr/>
          <p:nvPr/>
        </p:nvSpPr>
        <p:spPr bwMode="auto">
          <a:xfrm>
            <a:off x="990600" y="32766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8" name="Gerade Verbindung mit Pfeil 247"/>
          <p:cNvCxnSpPr>
            <a:stCxn id="232" idx="0"/>
            <a:endCxn id="247" idx="0"/>
          </p:cNvCxnSpPr>
          <p:nvPr/>
        </p:nvCxnSpPr>
        <p:spPr bwMode="auto">
          <a:xfrm>
            <a:off x="1143000" y="2895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9" name="Textfeld 248"/>
          <p:cNvSpPr txBox="1"/>
          <p:nvPr/>
        </p:nvSpPr>
        <p:spPr>
          <a:xfrm>
            <a:off x="1396527" y="3276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50" name="Gerade Verbindung 249"/>
          <p:cNvCxnSpPr/>
          <p:nvPr/>
        </p:nvCxnSpPr>
        <p:spPr bwMode="auto">
          <a:xfrm>
            <a:off x="2743200" y="40386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mit Pfeil 250"/>
          <p:cNvCxnSpPr/>
          <p:nvPr/>
        </p:nvCxnSpPr>
        <p:spPr bwMode="auto">
          <a:xfrm>
            <a:off x="990600" y="5562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082327" y="5257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2971800" y="37616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990600" y="3886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2743200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uppieren 6"/>
          <p:cNvGrpSpPr/>
          <p:nvPr/>
        </p:nvGrpSpPr>
        <p:grpSpPr>
          <a:xfrm>
            <a:off x="2209800" y="3124200"/>
            <a:ext cx="533400" cy="762000"/>
            <a:chOff x="5334000" y="3352800"/>
            <a:chExt cx="533400" cy="762000"/>
          </a:xfrm>
        </p:grpSpPr>
        <p:grpSp>
          <p:nvGrpSpPr>
            <p:cNvPr id="141" name="Gruppieren 140"/>
            <p:cNvGrpSpPr/>
            <p:nvPr/>
          </p:nvGrpSpPr>
          <p:grpSpPr>
            <a:xfrm flipV="1">
              <a:off x="5334000" y="3352800"/>
              <a:ext cx="533400" cy="762000"/>
              <a:chOff x="1600200" y="4419600"/>
              <a:chExt cx="533400" cy="762000"/>
            </a:xfrm>
          </p:grpSpPr>
          <p:sp>
            <p:nvSpPr>
              <p:cNvPr id="15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56" name="Ellipse 255"/>
            <p:cNvSpPr/>
            <p:nvPr/>
          </p:nvSpPr>
          <p:spPr bwMode="auto">
            <a:xfrm>
              <a:off x="5486400" y="36576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57" name="Gerade Verbindung 256"/>
          <p:cNvCxnSpPr/>
          <p:nvPr/>
        </p:nvCxnSpPr>
        <p:spPr bwMode="auto">
          <a:xfrm flipV="1">
            <a:off x="2743200" y="3657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2" name="Gruppieren 271"/>
          <p:cNvGrpSpPr/>
          <p:nvPr/>
        </p:nvGrpSpPr>
        <p:grpSpPr>
          <a:xfrm flipH="1">
            <a:off x="1905000" y="3505200"/>
            <a:ext cx="609600" cy="609600"/>
            <a:chOff x="1295400" y="5334000"/>
            <a:chExt cx="609600" cy="609600"/>
          </a:xfrm>
        </p:grpSpPr>
        <p:cxnSp>
          <p:nvCxnSpPr>
            <p:cNvPr id="273" name="Gerade Verbindung 272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4" name="Gerade Verbindung 273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5" name="Gerade Verbindung 274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" name="Gerade Verbindung 275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7" name="Gerade Verbindung 276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78" name="Gerade Verbindung 277"/>
          <p:cNvCxnSpPr/>
          <p:nvPr/>
        </p:nvCxnSpPr>
        <p:spPr bwMode="auto">
          <a:xfrm flipH="1" flipV="1">
            <a:off x="2209800" y="3505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2895600" y="3048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9" name="Textfeld 278"/>
          <p:cNvSpPr txBox="1"/>
          <p:nvPr/>
        </p:nvSpPr>
        <p:spPr>
          <a:xfrm>
            <a:off x="2486094" y="3276600"/>
            <a:ext cx="2494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Rds_casc2 </a:t>
            </a:r>
            <a:r>
              <a:rPr lang="de-DE" dirty="0" smtClean="0"/>
              <a:t>* </a:t>
            </a:r>
            <a:r>
              <a:rPr lang="de-DE" dirty="0" smtClean="0"/>
              <a:t>gm_casc2 </a:t>
            </a:r>
            <a:r>
              <a:rPr lang="de-DE" dirty="0" smtClean="0"/>
              <a:t>* </a:t>
            </a:r>
            <a:r>
              <a:rPr lang="de-DE" dirty="0" err="1" smtClean="0"/>
              <a:t>Rdsload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89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Übung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Spezifikationen</a:t>
            </a:r>
          </a:p>
          <a:p>
            <a:r>
              <a:rPr lang="de-DE" sz="1400" dirty="0" smtClean="0"/>
              <a:t>Spannungsverstärker</a:t>
            </a:r>
          </a:p>
          <a:p>
            <a:r>
              <a:rPr lang="de-DE" sz="1400" dirty="0" smtClean="0"/>
              <a:t>A = 100, +- 2% (</a:t>
            </a:r>
            <a:r>
              <a:rPr lang="de-DE" sz="1400" dirty="0" err="1" smtClean="0"/>
              <a:t>Aol</a:t>
            </a:r>
            <a:r>
              <a:rPr lang="de-DE" sz="1400" dirty="0" smtClean="0"/>
              <a:t> -&gt; 50 * 100 = 5000)</a:t>
            </a:r>
          </a:p>
          <a:p>
            <a:r>
              <a:rPr lang="de-DE" sz="1400" dirty="0" err="1" smtClean="0"/>
              <a:t>Cload</a:t>
            </a:r>
            <a:r>
              <a:rPr lang="de-DE" sz="1400" dirty="0" smtClean="0"/>
              <a:t> = 10pF, </a:t>
            </a:r>
            <a:r>
              <a:rPr lang="de-DE" sz="1400" dirty="0" err="1" smtClean="0"/>
              <a:t>Rload</a:t>
            </a:r>
            <a:r>
              <a:rPr lang="de-DE" sz="1400" dirty="0" smtClean="0"/>
              <a:t> = unendlich</a:t>
            </a:r>
          </a:p>
          <a:p>
            <a:r>
              <a:rPr lang="de-DE" sz="1400" dirty="0" err="1"/>
              <a:t>C</a:t>
            </a:r>
            <a:r>
              <a:rPr lang="de-DE" sz="1400" dirty="0" err="1" smtClean="0"/>
              <a:t>in</a:t>
            </a:r>
            <a:r>
              <a:rPr lang="de-DE" sz="1400" dirty="0" smtClean="0"/>
              <a:t> = 10pF, </a:t>
            </a:r>
            <a:r>
              <a:rPr lang="de-DE" sz="1400" dirty="0" err="1" smtClean="0"/>
              <a:t>Rin</a:t>
            </a:r>
            <a:r>
              <a:rPr lang="de-DE" sz="1400" dirty="0" smtClean="0"/>
              <a:t> = unendlich</a:t>
            </a:r>
          </a:p>
          <a:p>
            <a:r>
              <a:rPr lang="de-DE" sz="1400" dirty="0" smtClean="0"/>
              <a:t>Zeitkonstante = 10ns (Bandbreite 1/T2</a:t>
            </a:r>
            <a:r>
              <a:rPr lang="el-GR" sz="1400" dirty="0" smtClean="0"/>
              <a:t>π</a:t>
            </a:r>
            <a:r>
              <a:rPr lang="de-DE" sz="1400" dirty="0" smtClean="0"/>
              <a:t> = 16MHz)</a:t>
            </a:r>
          </a:p>
          <a:p>
            <a:r>
              <a:rPr lang="de-DE" sz="1400" dirty="0" smtClean="0"/>
              <a:t>Power/Verstärker ~ 10mW</a:t>
            </a:r>
          </a:p>
          <a:p>
            <a:r>
              <a:rPr lang="de-DE" sz="1400" dirty="0" smtClean="0"/>
              <a:t>SNR = 500 (Maximale Amplitude am Ausgang 500mV, Rauschen 1mV RMS)</a:t>
            </a:r>
          </a:p>
          <a:p>
            <a:r>
              <a:rPr lang="de-DE" sz="1400" dirty="0" smtClean="0"/>
              <a:t>Input </a:t>
            </a:r>
            <a:r>
              <a:rPr lang="de-DE" sz="1400" dirty="0" err="1"/>
              <a:t>R</a:t>
            </a:r>
            <a:r>
              <a:rPr lang="de-DE" sz="1400" dirty="0" err="1" smtClean="0"/>
              <a:t>eferred</a:t>
            </a:r>
            <a:r>
              <a:rPr lang="de-DE" sz="1400" dirty="0" smtClean="0"/>
              <a:t> Noise ~ 10uV</a:t>
            </a:r>
          </a:p>
          <a:p>
            <a:r>
              <a:rPr lang="de-DE" sz="1400" dirty="0" smtClean="0"/>
              <a:t>VDD = 1.2V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  <p:sp>
        <p:nvSpPr>
          <p:cNvPr id="10" name="Rechteck 9"/>
          <p:cNvSpPr/>
          <p:nvPr/>
        </p:nvSpPr>
        <p:spPr bwMode="auto">
          <a:xfrm>
            <a:off x="2438400" y="4267200"/>
            <a:ext cx="685800" cy="1981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2057400" y="4343400"/>
            <a:ext cx="838200" cy="304800"/>
            <a:chOff x="2057400" y="3962400"/>
            <a:chExt cx="838200" cy="341376"/>
          </a:xfrm>
        </p:grpSpPr>
        <p:sp>
          <p:nvSpPr>
            <p:cNvPr id="13" name="Gleichschenkliges Dreieck 12"/>
            <p:cNvSpPr/>
            <p:nvPr/>
          </p:nvSpPr>
          <p:spPr bwMode="auto">
            <a:xfrm rot="5400000">
              <a:off x="2610612" y="4018788"/>
              <a:ext cx="341376" cy="2286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" name="Gerade Verbindung 17"/>
            <p:cNvCxnSpPr/>
            <p:nvPr/>
          </p:nvCxnSpPr>
          <p:spPr bwMode="auto">
            <a:xfrm flipH="1">
              <a:off x="2057400" y="41148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4" name="Gerade Verbindung 23"/>
          <p:cNvCxnSpPr/>
          <p:nvPr/>
        </p:nvCxnSpPr>
        <p:spPr bwMode="auto">
          <a:xfrm>
            <a:off x="2895600" y="4495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2" name="Gruppieren 101"/>
          <p:cNvGrpSpPr/>
          <p:nvPr/>
        </p:nvGrpSpPr>
        <p:grpSpPr>
          <a:xfrm>
            <a:off x="2057400" y="4724400"/>
            <a:ext cx="838200" cy="304800"/>
            <a:chOff x="2057400" y="3962400"/>
            <a:chExt cx="838200" cy="341376"/>
          </a:xfrm>
        </p:grpSpPr>
        <p:sp>
          <p:nvSpPr>
            <p:cNvPr id="103" name="Gleichschenkliges Dreieck 102"/>
            <p:cNvSpPr/>
            <p:nvPr/>
          </p:nvSpPr>
          <p:spPr bwMode="auto">
            <a:xfrm rot="5400000">
              <a:off x="2610612" y="4018788"/>
              <a:ext cx="341376" cy="2286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4" name="Gerade Verbindung 103"/>
            <p:cNvCxnSpPr/>
            <p:nvPr/>
          </p:nvCxnSpPr>
          <p:spPr bwMode="auto">
            <a:xfrm flipH="1">
              <a:off x="2057400" y="41148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7" name="Gerade Verbindung 116"/>
          <p:cNvCxnSpPr/>
          <p:nvPr/>
        </p:nvCxnSpPr>
        <p:spPr bwMode="auto">
          <a:xfrm>
            <a:off x="2895600" y="4876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0" name="Gruppieren 119"/>
          <p:cNvGrpSpPr/>
          <p:nvPr/>
        </p:nvGrpSpPr>
        <p:grpSpPr>
          <a:xfrm>
            <a:off x="2057400" y="5105400"/>
            <a:ext cx="838200" cy="304800"/>
            <a:chOff x="2057400" y="3962400"/>
            <a:chExt cx="838200" cy="341376"/>
          </a:xfrm>
        </p:grpSpPr>
        <p:sp>
          <p:nvSpPr>
            <p:cNvPr id="121" name="Gleichschenkliges Dreieck 120"/>
            <p:cNvSpPr/>
            <p:nvPr/>
          </p:nvSpPr>
          <p:spPr bwMode="auto">
            <a:xfrm rot="5400000">
              <a:off x="2610612" y="4018788"/>
              <a:ext cx="341376" cy="2286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3" name="Gerade Verbindung 122"/>
            <p:cNvCxnSpPr/>
            <p:nvPr/>
          </p:nvCxnSpPr>
          <p:spPr bwMode="auto">
            <a:xfrm flipH="1">
              <a:off x="2057400" y="41148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7" name="Gerade Verbindung 126"/>
          <p:cNvCxnSpPr/>
          <p:nvPr/>
        </p:nvCxnSpPr>
        <p:spPr bwMode="auto">
          <a:xfrm>
            <a:off x="2895600" y="5257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9" name="Gruppieren 128"/>
          <p:cNvGrpSpPr/>
          <p:nvPr/>
        </p:nvGrpSpPr>
        <p:grpSpPr>
          <a:xfrm>
            <a:off x="2057400" y="5791200"/>
            <a:ext cx="838200" cy="304800"/>
            <a:chOff x="2057400" y="3962400"/>
            <a:chExt cx="838200" cy="341376"/>
          </a:xfrm>
        </p:grpSpPr>
        <p:sp>
          <p:nvSpPr>
            <p:cNvPr id="130" name="Gleichschenkliges Dreieck 129"/>
            <p:cNvSpPr/>
            <p:nvPr/>
          </p:nvSpPr>
          <p:spPr bwMode="auto">
            <a:xfrm rot="5400000">
              <a:off x="2610612" y="4018788"/>
              <a:ext cx="341376" cy="2286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 flipH="1">
              <a:off x="2057400" y="41148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2" name="Gerade Verbindung 131"/>
          <p:cNvCxnSpPr/>
          <p:nvPr/>
        </p:nvCxnSpPr>
        <p:spPr bwMode="auto">
          <a:xfrm>
            <a:off x="2895600" y="59436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hteck 25"/>
          <p:cNvSpPr/>
          <p:nvPr/>
        </p:nvSpPr>
        <p:spPr bwMode="auto">
          <a:xfrm>
            <a:off x="1143000" y="4343400"/>
            <a:ext cx="914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Sensor</a:t>
            </a:r>
          </a:p>
        </p:txBody>
      </p:sp>
      <p:sp>
        <p:nvSpPr>
          <p:cNvPr id="27" name="Rechteck 26"/>
          <p:cNvSpPr/>
          <p:nvPr/>
        </p:nvSpPr>
        <p:spPr bwMode="auto">
          <a:xfrm>
            <a:off x="4038600" y="4267200"/>
            <a:ext cx="762000" cy="1981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Chip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752600" y="3805535"/>
            <a:ext cx="1625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Unser Chip</a:t>
            </a:r>
          </a:p>
          <a:p>
            <a:pPr algn="l"/>
            <a:r>
              <a:rPr lang="de-DE" dirty="0" smtClean="0"/>
              <a:t>32 Verstärker-Kanäle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1143000" y="4724400"/>
            <a:ext cx="914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Sensor</a:t>
            </a:r>
          </a:p>
        </p:txBody>
      </p:sp>
      <p:sp>
        <p:nvSpPr>
          <p:cNvPr id="137" name="Rechteck 136"/>
          <p:cNvSpPr/>
          <p:nvPr/>
        </p:nvSpPr>
        <p:spPr bwMode="auto">
          <a:xfrm>
            <a:off x="1143000" y="5105400"/>
            <a:ext cx="914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Sensor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1143000" y="5791200"/>
            <a:ext cx="914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Sensor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2438400" y="4267200"/>
            <a:ext cx="609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mit Pfeil 30"/>
          <p:cNvCxnSpPr/>
          <p:nvPr/>
        </p:nvCxnSpPr>
        <p:spPr bwMode="auto">
          <a:xfrm>
            <a:off x="3352800" y="4343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" name="Textfeld 2047"/>
          <p:cNvSpPr txBox="1"/>
          <p:nvPr/>
        </p:nvSpPr>
        <p:spPr>
          <a:xfrm>
            <a:off x="3276600" y="4038600"/>
            <a:ext cx="583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Cload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39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 mit </a:t>
            </a:r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Die Transistoren eines Stromspiegels werden oft mit </a:t>
            </a:r>
            <a:r>
              <a:rPr lang="de-DE" sz="1400" dirty="0" err="1"/>
              <a:t>Kaskoden</a:t>
            </a:r>
            <a:r>
              <a:rPr lang="de-DE" sz="1400" dirty="0"/>
              <a:t> </a:t>
            </a:r>
            <a:r>
              <a:rPr lang="de-DE" sz="1400" dirty="0" smtClean="0"/>
              <a:t>erweitert</a:t>
            </a:r>
          </a:p>
          <a:p>
            <a:r>
              <a:rPr lang="de-DE" sz="1400" dirty="0" smtClean="0"/>
              <a:t>Ziele</a:t>
            </a:r>
          </a:p>
          <a:p>
            <a:r>
              <a:rPr lang="de-DE" sz="1400" dirty="0"/>
              <a:t>1) </a:t>
            </a:r>
            <a:r>
              <a:rPr lang="de-DE" sz="1400" dirty="0" smtClean="0"/>
              <a:t>Ausgangswiderstand verbessern</a:t>
            </a:r>
          </a:p>
          <a:p>
            <a:r>
              <a:rPr lang="de-DE" sz="1400" dirty="0"/>
              <a:t>2) </a:t>
            </a:r>
            <a:r>
              <a:rPr lang="de-DE" sz="1400" dirty="0" smtClean="0"/>
              <a:t>Fehler </a:t>
            </a:r>
            <a:r>
              <a:rPr lang="de-DE" sz="1400" dirty="0"/>
              <a:t>beim Strom-Kopieren </a:t>
            </a:r>
            <a:r>
              <a:rPr lang="de-DE" sz="1400" dirty="0" smtClean="0"/>
              <a:t>minimieren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grpSp>
        <p:nvGrpSpPr>
          <p:cNvPr id="94" name="Gruppieren 93"/>
          <p:cNvGrpSpPr/>
          <p:nvPr/>
        </p:nvGrpSpPr>
        <p:grpSpPr>
          <a:xfrm>
            <a:off x="914400" y="3124200"/>
            <a:ext cx="304800" cy="762000"/>
            <a:chOff x="381000" y="3657600"/>
            <a:chExt cx="304800" cy="762000"/>
          </a:xfrm>
        </p:grpSpPr>
        <p:cxnSp>
          <p:nvCxnSpPr>
            <p:cNvPr id="95" name="Gerade Verbindung 94"/>
            <p:cNvCxnSpPr>
              <a:stCxn id="97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8" name="Gerade Verbindung 97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9" name="Gerade Verbindung mit Pfeil 98"/>
          <p:cNvCxnSpPr/>
          <p:nvPr/>
        </p:nvCxnSpPr>
        <p:spPr bwMode="auto">
          <a:xfrm>
            <a:off x="1066800" y="3810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10668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066800" y="3886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1600200" y="45720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5" name="Gruppieren 104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10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>
            <a:stCxn id="119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716256" y="38100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124" name="Gruppieren 123"/>
          <p:cNvGrpSpPr/>
          <p:nvPr/>
        </p:nvGrpSpPr>
        <p:grpSpPr>
          <a:xfrm flipH="1">
            <a:off x="1066800" y="4191000"/>
            <a:ext cx="533400" cy="762000"/>
            <a:chOff x="1600200" y="4419600"/>
            <a:chExt cx="533400" cy="762000"/>
          </a:xfrm>
        </p:grpSpPr>
        <p:sp>
          <p:nvSpPr>
            <p:cNvPr id="12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3" name="Gerade Verbindung 132"/>
          <p:cNvCxnSpPr/>
          <p:nvPr/>
        </p:nvCxnSpPr>
        <p:spPr bwMode="auto">
          <a:xfrm rot="10800000">
            <a:off x="1066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1600200" y="4191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990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extfeld 135"/>
          <p:cNvSpPr txBox="1"/>
          <p:nvPr/>
        </p:nvSpPr>
        <p:spPr>
          <a:xfrm>
            <a:off x="1066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9" name="Textfeld 13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140" name="Gruppieren 139"/>
          <p:cNvGrpSpPr/>
          <p:nvPr/>
        </p:nvGrpSpPr>
        <p:grpSpPr>
          <a:xfrm>
            <a:off x="4343400" y="4191000"/>
            <a:ext cx="152400" cy="762000"/>
            <a:chOff x="6705600" y="4648200"/>
            <a:chExt cx="152400" cy="762000"/>
          </a:xfrm>
        </p:grpSpPr>
        <p:cxnSp>
          <p:nvCxnSpPr>
            <p:cNvPr id="142" name="Gerade Verbindung 141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3" name="Rechteck 142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4" name="Gerade Verbindung 143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5" name="Gerade Verbindung 144"/>
          <p:cNvCxnSpPr/>
          <p:nvPr/>
        </p:nvCxnSpPr>
        <p:spPr bwMode="auto">
          <a:xfrm>
            <a:off x="4267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44196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3962400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8" name="Gruppieren 147"/>
          <p:cNvGrpSpPr/>
          <p:nvPr/>
        </p:nvGrpSpPr>
        <p:grpSpPr>
          <a:xfrm>
            <a:off x="533400" y="4191000"/>
            <a:ext cx="152400" cy="762000"/>
            <a:chOff x="6705600" y="4648200"/>
            <a:chExt cx="152400" cy="762000"/>
          </a:xfrm>
        </p:grpSpPr>
        <p:cxnSp>
          <p:nvCxnSpPr>
            <p:cNvPr id="149" name="Gerade Verbindung 14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0" name="Rechteck 14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2" name="Gerade Verbindung 151"/>
          <p:cNvCxnSpPr/>
          <p:nvPr/>
        </p:nvCxnSpPr>
        <p:spPr bwMode="auto">
          <a:xfrm>
            <a:off x="4572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6096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609600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mit Pfeil 160"/>
          <p:cNvCxnSpPr/>
          <p:nvPr/>
        </p:nvCxnSpPr>
        <p:spPr bwMode="auto">
          <a:xfrm>
            <a:off x="3962400" y="3581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feld 161"/>
          <p:cNvSpPr txBox="1"/>
          <p:nvPr/>
        </p:nvSpPr>
        <p:spPr>
          <a:xfrm>
            <a:off x="3534112" y="38100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142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 mit </a:t>
            </a:r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Ziele</a:t>
            </a:r>
          </a:p>
          <a:p>
            <a:r>
              <a:rPr lang="de-DE" sz="1400" dirty="0"/>
              <a:t>1) </a:t>
            </a:r>
            <a:r>
              <a:rPr lang="de-DE" sz="1400" dirty="0" smtClean="0"/>
              <a:t>Ausgangswiderstand verbessern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94" name="Gruppieren 93"/>
          <p:cNvGrpSpPr/>
          <p:nvPr/>
        </p:nvGrpSpPr>
        <p:grpSpPr>
          <a:xfrm>
            <a:off x="914400" y="3124200"/>
            <a:ext cx="304800" cy="762000"/>
            <a:chOff x="381000" y="3657600"/>
            <a:chExt cx="304800" cy="762000"/>
          </a:xfrm>
        </p:grpSpPr>
        <p:cxnSp>
          <p:nvCxnSpPr>
            <p:cNvPr id="95" name="Gerade Verbindung 94"/>
            <p:cNvCxnSpPr>
              <a:stCxn id="97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8" name="Gerade Verbindung 97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9" name="Gerade Verbindung mit Pfeil 98"/>
          <p:cNvCxnSpPr/>
          <p:nvPr/>
        </p:nvCxnSpPr>
        <p:spPr bwMode="auto">
          <a:xfrm>
            <a:off x="1066800" y="38100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10668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066800" y="3886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1600200" y="45720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5" name="Gruppieren 104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10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>
            <a:stCxn id="119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716256" y="38100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124" name="Gruppieren 123"/>
          <p:cNvGrpSpPr/>
          <p:nvPr/>
        </p:nvGrpSpPr>
        <p:grpSpPr>
          <a:xfrm flipH="1">
            <a:off x="1066800" y="4191000"/>
            <a:ext cx="533400" cy="762000"/>
            <a:chOff x="1600200" y="4419600"/>
            <a:chExt cx="533400" cy="762000"/>
          </a:xfrm>
        </p:grpSpPr>
        <p:sp>
          <p:nvSpPr>
            <p:cNvPr id="12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3" name="Gerade Verbindung 132"/>
          <p:cNvCxnSpPr/>
          <p:nvPr/>
        </p:nvCxnSpPr>
        <p:spPr bwMode="auto">
          <a:xfrm rot="10800000">
            <a:off x="1066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1600200" y="4191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990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extfeld 135"/>
          <p:cNvSpPr txBox="1"/>
          <p:nvPr/>
        </p:nvSpPr>
        <p:spPr>
          <a:xfrm>
            <a:off x="1066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9" name="Textfeld 13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140" name="Gruppieren 139"/>
          <p:cNvGrpSpPr/>
          <p:nvPr/>
        </p:nvGrpSpPr>
        <p:grpSpPr>
          <a:xfrm>
            <a:off x="4343400" y="4191000"/>
            <a:ext cx="152400" cy="762000"/>
            <a:chOff x="6705600" y="4648200"/>
            <a:chExt cx="152400" cy="762000"/>
          </a:xfrm>
        </p:grpSpPr>
        <p:cxnSp>
          <p:nvCxnSpPr>
            <p:cNvPr id="142" name="Gerade Verbindung 141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3" name="Rechteck 142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4" name="Gerade Verbindung 143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5" name="Gerade Verbindung 144"/>
          <p:cNvCxnSpPr/>
          <p:nvPr/>
        </p:nvCxnSpPr>
        <p:spPr bwMode="auto">
          <a:xfrm>
            <a:off x="4267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44196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3962400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8" name="Gruppieren 147"/>
          <p:cNvGrpSpPr/>
          <p:nvPr/>
        </p:nvGrpSpPr>
        <p:grpSpPr>
          <a:xfrm>
            <a:off x="533400" y="4191000"/>
            <a:ext cx="152400" cy="762000"/>
            <a:chOff x="6705600" y="4648200"/>
            <a:chExt cx="152400" cy="762000"/>
          </a:xfrm>
        </p:grpSpPr>
        <p:cxnSp>
          <p:nvCxnSpPr>
            <p:cNvPr id="149" name="Gerade Verbindung 148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0" name="Rechteck 149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2" name="Gerade Verbindung 151"/>
          <p:cNvCxnSpPr/>
          <p:nvPr/>
        </p:nvCxnSpPr>
        <p:spPr bwMode="auto">
          <a:xfrm>
            <a:off x="4572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6096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609600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mit Pfeil 160"/>
          <p:cNvCxnSpPr/>
          <p:nvPr/>
        </p:nvCxnSpPr>
        <p:spPr bwMode="auto">
          <a:xfrm>
            <a:off x="39624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feld 161"/>
          <p:cNvSpPr txBox="1"/>
          <p:nvPr/>
        </p:nvSpPr>
        <p:spPr>
          <a:xfrm>
            <a:off x="3962400" y="2971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grpSp>
        <p:nvGrpSpPr>
          <p:cNvPr id="163" name="Gruppieren 162"/>
          <p:cNvGrpSpPr/>
          <p:nvPr/>
        </p:nvGrpSpPr>
        <p:grpSpPr>
          <a:xfrm>
            <a:off x="3429000" y="3429000"/>
            <a:ext cx="533400" cy="762000"/>
            <a:chOff x="1600200" y="4419600"/>
            <a:chExt cx="533400" cy="762000"/>
          </a:xfrm>
        </p:grpSpPr>
        <p:sp>
          <p:nvSpPr>
            <p:cNvPr id="16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3" name="Gruppieren 172"/>
          <p:cNvGrpSpPr/>
          <p:nvPr/>
        </p:nvGrpSpPr>
        <p:grpSpPr>
          <a:xfrm flipH="1">
            <a:off x="3124200" y="3810000"/>
            <a:ext cx="609600" cy="609600"/>
            <a:chOff x="1295400" y="5334000"/>
            <a:chExt cx="609600" cy="609600"/>
          </a:xfrm>
        </p:grpSpPr>
        <p:cxnSp>
          <p:nvCxnSpPr>
            <p:cNvPr id="174" name="Gerade Verbindung 173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Gerade Verbindung 174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9" name="Gruppieren 178"/>
          <p:cNvGrpSpPr/>
          <p:nvPr/>
        </p:nvGrpSpPr>
        <p:grpSpPr>
          <a:xfrm>
            <a:off x="4343400" y="3429000"/>
            <a:ext cx="152400" cy="762000"/>
            <a:chOff x="6705600" y="4648200"/>
            <a:chExt cx="152400" cy="762000"/>
          </a:xfrm>
        </p:grpSpPr>
        <p:cxnSp>
          <p:nvCxnSpPr>
            <p:cNvPr id="180" name="Gerade Verbindung 179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Rechteck 180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2" name="Gerade Verbindung 181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3" name="Gerade Verbindung 182"/>
          <p:cNvCxnSpPr/>
          <p:nvPr/>
        </p:nvCxnSpPr>
        <p:spPr bwMode="auto">
          <a:xfrm>
            <a:off x="3962400" y="3429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mit Pfeil 2"/>
          <p:cNvCxnSpPr/>
          <p:nvPr/>
        </p:nvCxnSpPr>
        <p:spPr bwMode="auto">
          <a:xfrm flipH="1">
            <a:off x="4572000" y="41910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5791200" y="33528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mit Pfeil 183"/>
          <p:cNvCxnSpPr/>
          <p:nvPr/>
        </p:nvCxnSpPr>
        <p:spPr bwMode="auto">
          <a:xfrm flipV="1">
            <a:off x="5791200" y="21336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Freihandform 13"/>
          <p:cNvSpPr/>
          <p:nvPr/>
        </p:nvSpPr>
        <p:spPr bwMode="auto">
          <a:xfrm>
            <a:off x="3517900" y="3588506"/>
            <a:ext cx="778027" cy="678694"/>
          </a:xfrm>
          <a:custGeom>
            <a:avLst/>
            <a:gdLst>
              <a:gd name="connsiteX0" fmla="*/ 0 w 778027"/>
              <a:gd name="connsiteY0" fmla="*/ 56394 h 555155"/>
              <a:gd name="connsiteX1" fmla="*/ 711200 w 778027"/>
              <a:gd name="connsiteY1" fmla="*/ 43694 h 555155"/>
              <a:gd name="connsiteX2" fmla="*/ 673100 w 778027"/>
              <a:gd name="connsiteY2" fmla="*/ 538994 h 555155"/>
              <a:gd name="connsiteX3" fmla="*/ 50800 w 778027"/>
              <a:gd name="connsiteY3" fmla="*/ 386594 h 555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027" h="555155">
                <a:moveTo>
                  <a:pt x="0" y="56394"/>
                </a:moveTo>
                <a:cubicBezTo>
                  <a:pt x="299508" y="9827"/>
                  <a:pt x="599017" y="-36739"/>
                  <a:pt x="711200" y="43694"/>
                </a:cubicBezTo>
                <a:cubicBezTo>
                  <a:pt x="823383" y="124127"/>
                  <a:pt x="783167" y="481844"/>
                  <a:pt x="673100" y="538994"/>
                </a:cubicBezTo>
                <a:cubicBezTo>
                  <a:pt x="563033" y="596144"/>
                  <a:pt x="306916" y="491369"/>
                  <a:pt x="50800" y="38659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953000" y="38862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Const</a:t>
            </a:r>
            <a:endParaRPr lang="de-DE" dirty="0"/>
          </a:p>
        </p:txBody>
      </p:sp>
      <p:sp>
        <p:nvSpPr>
          <p:cNvPr id="16" name="Bogen 15"/>
          <p:cNvSpPr/>
          <p:nvPr/>
        </p:nvSpPr>
        <p:spPr bwMode="auto">
          <a:xfrm flipV="1">
            <a:off x="5715000" y="1295400"/>
            <a:ext cx="762000" cy="2057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6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 mit </a:t>
            </a:r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Ziele</a:t>
            </a:r>
          </a:p>
          <a:p>
            <a:r>
              <a:rPr lang="de-DE" sz="1400" dirty="0" smtClean="0"/>
              <a:t>2</a:t>
            </a:r>
            <a:r>
              <a:rPr lang="de-DE" sz="1400" dirty="0"/>
              <a:t>) </a:t>
            </a:r>
            <a:r>
              <a:rPr lang="de-DE" sz="1400" dirty="0" smtClean="0"/>
              <a:t>Fehler </a:t>
            </a:r>
            <a:r>
              <a:rPr lang="de-DE" sz="1400" dirty="0"/>
              <a:t>beim Strom-Kopieren minimieren</a:t>
            </a:r>
          </a:p>
          <a:p>
            <a:r>
              <a:rPr lang="de-DE" sz="1400" dirty="0" smtClean="0"/>
              <a:t>Drain-Source </a:t>
            </a:r>
            <a:r>
              <a:rPr lang="de-DE" sz="1400" dirty="0"/>
              <a:t>Spannungen </a:t>
            </a:r>
            <a:r>
              <a:rPr lang="de-DE" sz="1400" dirty="0" smtClean="0"/>
              <a:t>von </a:t>
            </a:r>
            <a:r>
              <a:rPr lang="de-DE" sz="1400" dirty="0" err="1" smtClean="0"/>
              <a:t>Tdio</a:t>
            </a:r>
            <a:r>
              <a:rPr lang="de-DE" sz="1400" dirty="0" smtClean="0"/>
              <a:t> und </a:t>
            </a:r>
            <a:r>
              <a:rPr lang="de-DE" sz="1400" dirty="0" err="1" smtClean="0"/>
              <a:t>Tout</a:t>
            </a:r>
            <a:r>
              <a:rPr lang="de-DE" sz="1400" dirty="0" smtClean="0"/>
              <a:t> sind gleich</a:t>
            </a:r>
          </a:p>
          <a:p>
            <a:endParaRPr lang="de-DE" sz="1400" dirty="0"/>
          </a:p>
          <a:p>
            <a:endParaRPr lang="de-DE" sz="1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pSp>
        <p:nvGrpSpPr>
          <p:cNvPr id="94" name="Gruppieren 93"/>
          <p:cNvGrpSpPr/>
          <p:nvPr/>
        </p:nvGrpSpPr>
        <p:grpSpPr>
          <a:xfrm>
            <a:off x="914400" y="2438400"/>
            <a:ext cx="304800" cy="762000"/>
            <a:chOff x="381000" y="3657600"/>
            <a:chExt cx="304800" cy="762000"/>
          </a:xfrm>
        </p:grpSpPr>
        <p:cxnSp>
          <p:nvCxnSpPr>
            <p:cNvPr id="95" name="Gerade Verbindung 94"/>
            <p:cNvCxnSpPr>
              <a:stCxn id="97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8" name="Gerade Verbindung 97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9" name="Gerade Verbindung mit Pfeil 98"/>
          <p:cNvCxnSpPr/>
          <p:nvPr/>
        </p:nvCxnSpPr>
        <p:spPr bwMode="auto">
          <a:xfrm>
            <a:off x="1066800" y="31242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1066800" y="3200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>
            <a:stCxn id="192" idx="1"/>
          </p:cNvCxnSpPr>
          <p:nvPr/>
        </p:nvCxnSpPr>
        <p:spPr bwMode="auto">
          <a:xfrm>
            <a:off x="1066799" y="3962400"/>
            <a:ext cx="1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1600200" y="45720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5" name="Gruppieren 104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10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>
            <a:stCxn id="119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716256" y="3124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124" name="Gruppieren 123"/>
          <p:cNvGrpSpPr/>
          <p:nvPr/>
        </p:nvGrpSpPr>
        <p:grpSpPr>
          <a:xfrm flipH="1">
            <a:off x="1066800" y="4191000"/>
            <a:ext cx="533400" cy="762000"/>
            <a:chOff x="1600200" y="4419600"/>
            <a:chExt cx="533400" cy="762000"/>
          </a:xfrm>
        </p:grpSpPr>
        <p:sp>
          <p:nvSpPr>
            <p:cNvPr id="12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3" name="Gerade Verbindung 132"/>
          <p:cNvCxnSpPr/>
          <p:nvPr/>
        </p:nvCxnSpPr>
        <p:spPr bwMode="auto">
          <a:xfrm rot="10800000">
            <a:off x="10668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1600200" y="34290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990600" y="2438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extfeld 135"/>
          <p:cNvSpPr txBox="1"/>
          <p:nvPr/>
        </p:nvSpPr>
        <p:spPr>
          <a:xfrm>
            <a:off x="1066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9" name="Textfeld 13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61" name="Gerade Verbindung mit Pfeil 160"/>
          <p:cNvCxnSpPr/>
          <p:nvPr/>
        </p:nvCxnSpPr>
        <p:spPr bwMode="auto">
          <a:xfrm>
            <a:off x="39624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feld 161"/>
          <p:cNvSpPr txBox="1"/>
          <p:nvPr/>
        </p:nvSpPr>
        <p:spPr>
          <a:xfrm>
            <a:off x="3962400" y="2971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grpSp>
        <p:nvGrpSpPr>
          <p:cNvPr id="163" name="Gruppieren 162"/>
          <p:cNvGrpSpPr/>
          <p:nvPr/>
        </p:nvGrpSpPr>
        <p:grpSpPr>
          <a:xfrm>
            <a:off x="3429000" y="3429000"/>
            <a:ext cx="533400" cy="762000"/>
            <a:chOff x="1600200" y="4419600"/>
            <a:chExt cx="533400" cy="762000"/>
          </a:xfrm>
        </p:grpSpPr>
        <p:sp>
          <p:nvSpPr>
            <p:cNvPr id="16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3" name="Gruppieren 172"/>
          <p:cNvGrpSpPr/>
          <p:nvPr/>
        </p:nvGrpSpPr>
        <p:grpSpPr>
          <a:xfrm flipH="1">
            <a:off x="2286000" y="3810000"/>
            <a:ext cx="609600" cy="609600"/>
            <a:chOff x="1295400" y="5334000"/>
            <a:chExt cx="609600" cy="609600"/>
          </a:xfrm>
        </p:grpSpPr>
        <p:cxnSp>
          <p:nvCxnSpPr>
            <p:cNvPr id="174" name="Gerade Verbindung 173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Gerade Verbindung 174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 flipH="1">
            <a:off x="1066800" y="3429000"/>
            <a:ext cx="533400" cy="762000"/>
            <a:chOff x="1600200" y="4419600"/>
            <a:chExt cx="533400" cy="762000"/>
          </a:xfrm>
        </p:grpSpPr>
        <p:sp>
          <p:nvSpPr>
            <p:cNvPr id="1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9" name="Gerade Verbindung 18"/>
          <p:cNvCxnSpPr/>
          <p:nvPr/>
        </p:nvCxnSpPr>
        <p:spPr bwMode="auto">
          <a:xfrm flipH="1">
            <a:off x="1600200" y="3810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8" name="Gruppieren 257"/>
          <p:cNvGrpSpPr/>
          <p:nvPr/>
        </p:nvGrpSpPr>
        <p:grpSpPr>
          <a:xfrm flipH="1">
            <a:off x="6096000" y="4419600"/>
            <a:ext cx="533400" cy="762000"/>
            <a:chOff x="1600200" y="4419600"/>
            <a:chExt cx="533400" cy="762000"/>
          </a:xfrm>
        </p:grpSpPr>
        <p:sp>
          <p:nvSpPr>
            <p:cNvPr id="25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3" name="Line 22"/>
            <p:cNvSpPr>
              <a:spLocks noChangeShapeType="1"/>
            </p:cNvSpPr>
            <p:nvPr/>
          </p:nvSpPr>
          <p:spPr bwMode="auto">
            <a:xfrm rot="16200000" flipV="1">
              <a:off x="1943100" y="4686300"/>
              <a:ext cx="2286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4" name="Line 23"/>
            <p:cNvSpPr>
              <a:spLocks noChangeShapeType="1"/>
            </p:cNvSpPr>
            <p:nvPr/>
          </p:nvSpPr>
          <p:spPr bwMode="auto">
            <a:xfrm rot="16200000">
              <a:off x="1905000" y="46482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7" name="Gruppieren 266"/>
          <p:cNvGrpSpPr/>
          <p:nvPr/>
        </p:nvGrpSpPr>
        <p:grpSpPr>
          <a:xfrm flipH="1">
            <a:off x="6096000" y="3657600"/>
            <a:ext cx="533400" cy="762000"/>
            <a:chOff x="1600200" y="4419600"/>
            <a:chExt cx="533400" cy="762000"/>
          </a:xfrm>
        </p:grpSpPr>
        <p:sp>
          <p:nvSpPr>
            <p:cNvPr id="26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7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7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0" name="Line 22"/>
            <p:cNvSpPr>
              <a:spLocks noChangeShapeType="1"/>
            </p:cNvSpPr>
            <p:nvPr/>
          </p:nvSpPr>
          <p:spPr bwMode="auto">
            <a:xfrm rot="16200000" flipV="1">
              <a:off x="1943100" y="4686300"/>
              <a:ext cx="2286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1" name="Line 23"/>
            <p:cNvSpPr>
              <a:spLocks noChangeShapeType="1"/>
            </p:cNvSpPr>
            <p:nvPr/>
          </p:nvSpPr>
          <p:spPr bwMode="auto">
            <a:xfrm rot="16200000">
              <a:off x="1905000" y="46482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5" name="Gerade Verbindung 24"/>
          <p:cNvCxnSpPr/>
          <p:nvPr/>
        </p:nvCxnSpPr>
        <p:spPr bwMode="auto">
          <a:xfrm flipV="1">
            <a:off x="6629400" y="4114800"/>
            <a:ext cx="762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flipH="1">
            <a:off x="60960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" name="Gerade Verbindung 283"/>
          <p:cNvCxnSpPr/>
          <p:nvPr/>
        </p:nvCxnSpPr>
        <p:spPr bwMode="auto">
          <a:xfrm>
            <a:off x="5943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1365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 mit </a:t>
            </a:r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err="1" smtClean="0"/>
              <a:t>Vgate_c</a:t>
            </a:r>
            <a:r>
              <a:rPr lang="de-DE" sz="1400" dirty="0" smtClean="0"/>
              <a:t>(min</a:t>
            </a:r>
            <a:r>
              <a:rPr lang="de-DE" sz="1400" dirty="0"/>
              <a:t>) = </a:t>
            </a:r>
            <a:r>
              <a:rPr lang="de-DE" sz="1400" dirty="0" err="1"/>
              <a:t>Vdssat_dio</a:t>
            </a:r>
            <a:r>
              <a:rPr lang="de-DE" sz="1400" dirty="0"/>
              <a:t> + </a:t>
            </a:r>
            <a:r>
              <a:rPr lang="de-DE" sz="1400" dirty="0" err="1"/>
              <a:t>Vdssat_c</a:t>
            </a:r>
            <a:r>
              <a:rPr lang="de-DE" sz="1400" dirty="0"/>
              <a:t> + </a:t>
            </a:r>
            <a:r>
              <a:rPr lang="de-DE" sz="1400" dirty="0" err="1" smtClean="0"/>
              <a:t>Vth</a:t>
            </a:r>
            <a:endParaRPr lang="de-DE" sz="1400" dirty="0" smtClean="0"/>
          </a:p>
          <a:p>
            <a:r>
              <a:rPr lang="de-DE" sz="1400" dirty="0" err="1"/>
              <a:t>Vgate_c</a:t>
            </a:r>
            <a:r>
              <a:rPr lang="de-DE" sz="1400" dirty="0"/>
              <a:t>(</a:t>
            </a:r>
            <a:r>
              <a:rPr lang="de-DE" sz="1400" dirty="0" err="1"/>
              <a:t>max</a:t>
            </a:r>
            <a:r>
              <a:rPr lang="de-DE" sz="1400" dirty="0"/>
              <a:t>) = </a:t>
            </a:r>
            <a:r>
              <a:rPr lang="de-DE" sz="1400" dirty="0" err="1"/>
              <a:t>Vgate_dio</a:t>
            </a:r>
            <a:r>
              <a:rPr lang="de-DE" sz="1400" dirty="0"/>
              <a:t> + </a:t>
            </a:r>
            <a:r>
              <a:rPr lang="de-DE" sz="1400" dirty="0" err="1"/>
              <a:t>Vth</a:t>
            </a:r>
            <a:r>
              <a:rPr lang="de-DE" sz="1400" dirty="0"/>
              <a:t> = </a:t>
            </a:r>
            <a:r>
              <a:rPr lang="de-DE" sz="1400" dirty="0" err="1"/>
              <a:t>Vdssat_dio</a:t>
            </a:r>
            <a:r>
              <a:rPr lang="de-DE" sz="1400" dirty="0"/>
              <a:t> + 2 * </a:t>
            </a:r>
            <a:r>
              <a:rPr lang="de-DE" sz="1400" dirty="0" err="1" smtClean="0"/>
              <a:t>Vth</a:t>
            </a:r>
            <a:endParaRPr lang="de-DE" sz="1400" dirty="0" smtClean="0"/>
          </a:p>
          <a:p>
            <a:r>
              <a:rPr lang="de-DE" sz="1400" dirty="0" err="1"/>
              <a:t>Vgate_c</a:t>
            </a:r>
            <a:r>
              <a:rPr lang="de-DE" sz="1400" dirty="0"/>
              <a:t>(</a:t>
            </a:r>
            <a:r>
              <a:rPr lang="de-DE" sz="1400" dirty="0" err="1"/>
              <a:t>max</a:t>
            </a:r>
            <a:r>
              <a:rPr lang="de-DE" sz="1400" dirty="0"/>
              <a:t>) - </a:t>
            </a:r>
            <a:r>
              <a:rPr lang="de-DE" sz="1400" dirty="0" err="1"/>
              <a:t>Vgate_c</a:t>
            </a:r>
            <a:r>
              <a:rPr lang="de-DE" sz="1400" dirty="0"/>
              <a:t>(min) = </a:t>
            </a:r>
            <a:r>
              <a:rPr lang="de-DE" sz="1400" dirty="0" err="1"/>
              <a:t>Vth</a:t>
            </a:r>
            <a:r>
              <a:rPr lang="de-DE" sz="1400" dirty="0"/>
              <a:t> - </a:t>
            </a:r>
            <a:r>
              <a:rPr lang="de-DE" sz="1400" dirty="0" err="1" smtClean="0"/>
              <a:t>Vdssat_c</a:t>
            </a:r>
            <a:r>
              <a:rPr lang="de-DE" sz="1400" dirty="0"/>
              <a:t> </a:t>
            </a:r>
            <a:r>
              <a:rPr lang="de-DE" sz="1400" dirty="0" smtClean="0"/>
              <a:t>-&gt; </a:t>
            </a:r>
            <a:r>
              <a:rPr lang="de-DE" sz="1400" dirty="0" err="1"/>
              <a:t>Kaskode</a:t>
            </a:r>
            <a:r>
              <a:rPr lang="de-DE" sz="1400" dirty="0"/>
              <a:t> muss breit genug sein damit ihre </a:t>
            </a:r>
            <a:r>
              <a:rPr lang="de-DE" sz="1400" dirty="0" err="1"/>
              <a:t>Vdssat</a:t>
            </a:r>
            <a:r>
              <a:rPr lang="de-DE" sz="1400" dirty="0"/>
              <a:t> kleiner als </a:t>
            </a:r>
            <a:r>
              <a:rPr lang="de-DE" sz="1400" dirty="0" err="1" smtClean="0"/>
              <a:t>Vth</a:t>
            </a:r>
            <a:r>
              <a:rPr lang="de-DE" sz="1400" dirty="0" smtClean="0"/>
              <a:t> ist</a:t>
            </a:r>
          </a:p>
          <a:p>
            <a:r>
              <a:rPr lang="de-DE" sz="1400" dirty="0" smtClean="0"/>
              <a:t>Optimal: </a:t>
            </a:r>
            <a:r>
              <a:rPr lang="de-DE" sz="1400" dirty="0" err="1"/>
              <a:t>Vgate</a:t>
            </a:r>
            <a:r>
              <a:rPr lang="de-DE" sz="1400" dirty="0"/>
              <a:t> </a:t>
            </a:r>
            <a:r>
              <a:rPr lang="de-DE" sz="1400" dirty="0" smtClean="0"/>
              <a:t>~ </a:t>
            </a:r>
            <a:r>
              <a:rPr lang="de-DE" sz="1400" dirty="0" err="1" smtClean="0"/>
              <a:t>Vgate_c</a:t>
            </a:r>
            <a:r>
              <a:rPr lang="de-DE" sz="1400" dirty="0" smtClean="0"/>
              <a:t>(min), </a:t>
            </a:r>
            <a:r>
              <a:rPr lang="de-DE" sz="1400" dirty="0"/>
              <a:t>da wir </a:t>
            </a:r>
            <a:r>
              <a:rPr lang="de-DE" sz="1400" dirty="0" smtClean="0"/>
              <a:t>dann den </a:t>
            </a:r>
            <a:r>
              <a:rPr lang="de-DE" sz="1400" dirty="0" err="1" smtClean="0"/>
              <a:t>gößten</a:t>
            </a:r>
            <a:r>
              <a:rPr lang="de-DE" sz="1400" dirty="0" smtClean="0"/>
              <a:t> </a:t>
            </a:r>
            <a:r>
              <a:rPr lang="de-DE" sz="1400" dirty="0"/>
              <a:t>Signalbereich am Ausgang haben. </a:t>
            </a:r>
          </a:p>
          <a:p>
            <a:r>
              <a:rPr lang="de-DE" sz="1400" dirty="0"/>
              <a:t>Es gilt </a:t>
            </a:r>
            <a:r>
              <a:rPr lang="de-DE" sz="1400" dirty="0" err="1"/>
              <a:t>Vout</a:t>
            </a:r>
            <a:r>
              <a:rPr lang="de-DE" sz="1400" dirty="0"/>
              <a:t> &gt; </a:t>
            </a:r>
            <a:r>
              <a:rPr lang="de-DE" sz="1400" dirty="0" err="1"/>
              <a:t>Vdssat_dio</a:t>
            </a:r>
            <a:r>
              <a:rPr lang="de-DE" sz="1400" dirty="0"/>
              <a:t> + </a:t>
            </a:r>
            <a:r>
              <a:rPr lang="de-DE" sz="1400" dirty="0" err="1" smtClean="0"/>
              <a:t>Vdssat_c</a:t>
            </a:r>
            <a:endParaRPr lang="de-DE" sz="1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grpSp>
        <p:nvGrpSpPr>
          <p:cNvPr id="94" name="Gruppieren 93"/>
          <p:cNvGrpSpPr/>
          <p:nvPr/>
        </p:nvGrpSpPr>
        <p:grpSpPr>
          <a:xfrm>
            <a:off x="914400" y="2438400"/>
            <a:ext cx="304800" cy="762000"/>
            <a:chOff x="381000" y="3657600"/>
            <a:chExt cx="304800" cy="762000"/>
          </a:xfrm>
        </p:grpSpPr>
        <p:cxnSp>
          <p:nvCxnSpPr>
            <p:cNvPr id="95" name="Gerade Verbindung 94"/>
            <p:cNvCxnSpPr>
              <a:stCxn id="97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8" name="Gerade Verbindung 97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9" name="Gerade Verbindung mit Pfeil 98"/>
          <p:cNvCxnSpPr/>
          <p:nvPr/>
        </p:nvCxnSpPr>
        <p:spPr bwMode="auto">
          <a:xfrm>
            <a:off x="1066800" y="31242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1066800" y="3200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>
            <a:stCxn id="192" idx="1"/>
          </p:cNvCxnSpPr>
          <p:nvPr/>
        </p:nvCxnSpPr>
        <p:spPr bwMode="auto">
          <a:xfrm>
            <a:off x="1066799" y="3962400"/>
            <a:ext cx="1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1600200" y="45720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5" name="Gruppieren 104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10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>
            <a:stCxn id="119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716256" y="3124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124" name="Gruppieren 123"/>
          <p:cNvGrpSpPr/>
          <p:nvPr/>
        </p:nvGrpSpPr>
        <p:grpSpPr>
          <a:xfrm flipH="1">
            <a:off x="1066800" y="4191000"/>
            <a:ext cx="533400" cy="762000"/>
            <a:chOff x="1600200" y="4419600"/>
            <a:chExt cx="533400" cy="762000"/>
          </a:xfrm>
        </p:grpSpPr>
        <p:sp>
          <p:nvSpPr>
            <p:cNvPr id="12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3" name="Gerade Verbindung 132"/>
          <p:cNvCxnSpPr/>
          <p:nvPr/>
        </p:nvCxnSpPr>
        <p:spPr bwMode="auto">
          <a:xfrm rot="10800000">
            <a:off x="10668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1600200" y="34290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990600" y="2438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extfeld 135"/>
          <p:cNvSpPr txBox="1"/>
          <p:nvPr/>
        </p:nvSpPr>
        <p:spPr>
          <a:xfrm>
            <a:off x="1066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9" name="Textfeld 13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61" name="Gerade Verbindung mit Pfeil 160"/>
          <p:cNvCxnSpPr/>
          <p:nvPr/>
        </p:nvCxnSpPr>
        <p:spPr bwMode="auto">
          <a:xfrm>
            <a:off x="39624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feld 161"/>
          <p:cNvSpPr txBox="1"/>
          <p:nvPr/>
        </p:nvSpPr>
        <p:spPr>
          <a:xfrm>
            <a:off x="3962400" y="2971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grpSp>
        <p:nvGrpSpPr>
          <p:cNvPr id="163" name="Gruppieren 162"/>
          <p:cNvGrpSpPr/>
          <p:nvPr/>
        </p:nvGrpSpPr>
        <p:grpSpPr>
          <a:xfrm>
            <a:off x="3429000" y="3429000"/>
            <a:ext cx="533400" cy="762000"/>
            <a:chOff x="1600200" y="4419600"/>
            <a:chExt cx="533400" cy="762000"/>
          </a:xfrm>
        </p:grpSpPr>
        <p:sp>
          <p:nvSpPr>
            <p:cNvPr id="16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3" name="Gruppieren 172"/>
          <p:cNvGrpSpPr/>
          <p:nvPr/>
        </p:nvGrpSpPr>
        <p:grpSpPr>
          <a:xfrm flipH="1">
            <a:off x="2286000" y="3810000"/>
            <a:ext cx="609600" cy="609600"/>
            <a:chOff x="1295400" y="5334000"/>
            <a:chExt cx="609600" cy="609600"/>
          </a:xfrm>
        </p:grpSpPr>
        <p:cxnSp>
          <p:nvCxnSpPr>
            <p:cNvPr id="174" name="Gerade Verbindung 173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Gerade Verbindung 174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 flipH="1">
            <a:off x="1066800" y="3429000"/>
            <a:ext cx="533400" cy="762000"/>
            <a:chOff x="1600200" y="4419600"/>
            <a:chExt cx="533400" cy="762000"/>
          </a:xfrm>
        </p:grpSpPr>
        <p:sp>
          <p:nvSpPr>
            <p:cNvPr id="1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9" name="Gerade Verbindung 18"/>
          <p:cNvCxnSpPr/>
          <p:nvPr/>
        </p:nvCxnSpPr>
        <p:spPr bwMode="auto">
          <a:xfrm flipH="1">
            <a:off x="1600200" y="3810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8" name="Gruppieren 257"/>
          <p:cNvGrpSpPr/>
          <p:nvPr/>
        </p:nvGrpSpPr>
        <p:grpSpPr>
          <a:xfrm flipH="1">
            <a:off x="6096000" y="4419600"/>
            <a:ext cx="533400" cy="762000"/>
            <a:chOff x="1600200" y="4419600"/>
            <a:chExt cx="533400" cy="762000"/>
          </a:xfrm>
        </p:grpSpPr>
        <p:sp>
          <p:nvSpPr>
            <p:cNvPr id="25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3" name="Line 22"/>
            <p:cNvSpPr>
              <a:spLocks noChangeShapeType="1"/>
            </p:cNvSpPr>
            <p:nvPr/>
          </p:nvSpPr>
          <p:spPr bwMode="auto">
            <a:xfrm rot="16200000" flipV="1">
              <a:off x="1943100" y="4686300"/>
              <a:ext cx="2286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4" name="Line 23"/>
            <p:cNvSpPr>
              <a:spLocks noChangeShapeType="1"/>
            </p:cNvSpPr>
            <p:nvPr/>
          </p:nvSpPr>
          <p:spPr bwMode="auto">
            <a:xfrm rot="16200000">
              <a:off x="1905000" y="46482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7" name="Gruppieren 266"/>
          <p:cNvGrpSpPr/>
          <p:nvPr/>
        </p:nvGrpSpPr>
        <p:grpSpPr>
          <a:xfrm flipH="1">
            <a:off x="6096000" y="3657600"/>
            <a:ext cx="533400" cy="762000"/>
            <a:chOff x="1600200" y="4419600"/>
            <a:chExt cx="533400" cy="762000"/>
          </a:xfrm>
        </p:grpSpPr>
        <p:sp>
          <p:nvSpPr>
            <p:cNvPr id="26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7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7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0" name="Line 22"/>
            <p:cNvSpPr>
              <a:spLocks noChangeShapeType="1"/>
            </p:cNvSpPr>
            <p:nvPr/>
          </p:nvSpPr>
          <p:spPr bwMode="auto">
            <a:xfrm rot="16200000" flipV="1">
              <a:off x="1943100" y="4686300"/>
              <a:ext cx="2286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1" name="Line 23"/>
            <p:cNvSpPr>
              <a:spLocks noChangeShapeType="1"/>
            </p:cNvSpPr>
            <p:nvPr/>
          </p:nvSpPr>
          <p:spPr bwMode="auto">
            <a:xfrm rot="16200000">
              <a:off x="1905000" y="46482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5" name="Gerade Verbindung 24"/>
          <p:cNvCxnSpPr/>
          <p:nvPr/>
        </p:nvCxnSpPr>
        <p:spPr bwMode="auto">
          <a:xfrm flipV="1">
            <a:off x="6629400" y="4114800"/>
            <a:ext cx="762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flipH="1">
            <a:off x="60960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" name="Gerade Verbindung 283"/>
          <p:cNvCxnSpPr/>
          <p:nvPr/>
        </p:nvCxnSpPr>
        <p:spPr bwMode="auto">
          <a:xfrm>
            <a:off x="5943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2438400" y="3505200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Vgate_c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055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 mit </a:t>
            </a:r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Einfache Variante</a:t>
            </a:r>
          </a:p>
          <a:p>
            <a:r>
              <a:rPr lang="de-DE" sz="1400" dirty="0" smtClean="0"/>
              <a:t>Keine </a:t>
            </a:r>
            <a:r>
              <a:rPr lang="de-DE" sz="1400" dirty="0"/>
              <a:t>externe </a:t>
            </a:r>
            <a:r>
              <a:rPr lang="de-DE" sz="1400" dirty="0" smtClean="0"/>
              <a:t>Spannungsquelle</a:t>
            </a:r>
          </a:p>
          <a:p>
            <a:r>
              <a:rPr lang="de-DE" sz="1400" dirty="0"/>
              <a:t>D</a:t>
            </a:r>
            <a:r>
              <a:rPr lang="de-DE" sz="1400" dirty="0" smtClean="0"/>
              <a:t>ie </a:t>
            </a:r>
            <a:r>
              <a:rPr lang="de-DE" sz="1400" dirty="0"/>
              <a:t>Drain Potentiale </a:t>
            </a:r>
            <a:r>
              <a:rPr lang="de-DE" sz="1400" dirty="0" smtClean="0"/>
              <a:t>von </a:t>
            </a:r>
            <a:r>
              <a:rPr lang="de-DE" sz="1400" dirty="0" err="1" smtClean="0"/>
              <a:t>Tdio</a:t>
            </a:r>
            <a:r>
              <a:rPr lang="de-DE" sz="1400" dirty="0" smtClean="0"/>
              <a:t> und </a:t>
            </a:r>
            <a:r>
              <a:rPr lang="de-DE" sz="1400" dirty="0" err="1" smtClean="0"/>
              <a:t>Tout</a:t>
            </a:r>
            <a:r>
              <a:rPr lang="de-DE" sz="1400" dirty="0" smtClean="0"/>
              <a:t> sind gleich</a:t>
            </a:r>
          </a:p>
          <a:p>
            <a:r>
              <a:rPr lang="de-DE" sz="1400" dirty="0" err="1"/>
              <a:t>Vout</a:t>
            </a:r>
            <a:r>
              <a:rPr lang="de-DE" sz="1400" dirty="0"/>
              <a:t> &gt; </a:t>
            </a:r>
            <a:r>
              <a:rPr lang="de-DE" sz="1400" dirty="0" err="1"/>
              <a:t>Vdssat_dio</a:t>
            </a:r>
            <a:r>
              <a:rPr lang="de-DE" sz="1400" dirty="0"/>
              <a:t> + </a:t>
            </a:r>
            <a:r>
              <a:rPr lang="de-DE" sz="1400" dirty="0" err="1"/>
              <a:t>Vdssat_c</a:t>
            </a:r>
            <a:r>
              <a:rPr lang="de-DE" sz="1400" dirty="0"/>
              <a:t> + </a:t>
            </a:r>
            <a:r>
              <a:rPr lang="de-DE" sz="1400" dirty="0" err="1" smtClean="0"/>
              <a:t>Vth</a:t>
            </a:r>
            <a:endParaRPr lang="de-DE" sz="1400" dirty="0" smtClean="0"/>
          </a:p>
          <a:p>
            <a:r>
              <a:rPr lang="de-DE" sz="1400" dirty="0" smtClean="0"/>
              <a:t>Dieser Stromspiegel </a:t>
            </a:r>
            <a:r>
              <a:rPr lang="de-DE" sz="1400" dirty="0"/>
              <a:t>ist </a:t>
            </a:r>
            <a:r>
              <a:rPr lang="de-DE" sz="1400" dirty="0" smtClean="0"/>
              <a:t>einfach </a:t>
            </a:r>
            <a:r>
              <a:rPr lang="de-DE" sz="1400" dirty="0"/>
              <a:t>zu realisieren – hat aber </a:t>
            </a:r>
            <a:r>
              <a:rPr lang="de-DE" sz="1400" dirty="0" smtClean="0"/>
              <a:t>einen eingeschränkten </a:t>
            </a:r>
            <a:r>
              <a:rPr lang="de-DE" sz="1400" dirty="0"/>
              <a:t>Signalbereich</a:t>
            </a:r>
          </a:p>
          <a:p>
            <a:pPr marL="0" indent="0">
              <a:buNone/>
            </a:pPr>
            <a:endParaRPr lang="de-DE" sz="1400" dirty="0" smtClean="0"/>
          </a:p>
          <a:p>
            <a:endParaRPr lang="de-DE" sz="1400" dirty="0"/>
          </a:p>
          <a:p>
            <a:endParaRPr lang="de-DE" sz="1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grpSp>
        <p:nvGrpSpPr>
          <p:cNvPr id="94" name="Gruppieren 93"/>
          <p:cNvGrpSpPr/>
          <p:nvPr/>
        </p:nvGrpSpPr>
        <p:grpSpPr>
          <a:xfrm>
            <a:off x="914400" y="2438400"/>
            <a:ext cx="304800" cy="762000"/>
            <a:chOff x="381000" y="3657600"/>
            <a:chExt cx="304800" cy="762000"/>
          </a:xfrm>
        </p:grpSpPr>
        <p:cxnSp>
          <p:nvCxnSpPr>
            <p:cNvPr id="95" name="Gerade Verbindung 94"/>
            <p:cNvCxnSpPr>
              <a:stCxn id="97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8" name="Gerade Verbindung 97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9" name="Gerade Verbindung mit Pfeil 98"/>
          <p:cNvCxnSpPr/>
          <p:nvPr/>
        </p:nvCxnSpPr>
        <p:spPr bwMode="auto">
          <a:xfrm>
            <a:off x="1066800" y="31242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1066800" y="3200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>
            <a:stCxn id="192" idx="1"/>
          </p:cNvCxnSpPr>
          <p:nvPr/>
        </p:nvCxnSpPr>
        <p:spPr bwMode="auto">
          <a:xfrm>
            <a:off x="1066799" y="3962400"/>
            <a:ext cx="1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1600200" y="45720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5" name="Gruppieren 104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10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>
            <a:stCxn id="119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716256" y="3124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124" name="Gruppieren 123"/>
          <p:cNvGrpSpPr/>
          <p:nvPr/>
        </p:nvGrpSpPr>
        <p:grpSpPr>
          <a:xfrm flipH="1">
            <a:off x="1066800" y="4191000"/>
            <a:ext cx="533400" cy="762000"/>
            <a:chOff x="1600200" y="4419600"/>
            <a:chExt cx="533400" cy="762000"/>
          </a:xfrm>
        </p:grpSpPr>
        <p:sp>
          <p:nvSpPr>
            <p:cNvPr id="12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3" name="Gerade Verbindung 132"/>
          <p:cNvCxnSpPr/>
          <p:nvPr/>
        </p:nvCxnSpPr>
        <p:spPr bwMode="auto">
          <a:xfrm rot="10800000">
            <a:off x="10668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1600200" y="4191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990600" y="2438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extfeld 135"/>
          <p:cNvSpPr txBox="1"/>
          <p:nvPr/>
        </p:nvSpPr>
        <p:spPr>
          <a:xfrm>
            <a:off x="1066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9" name="Textfeld 13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61" name="Gerade Verbindung mit Pfeil 160"/>
          <p:cNvCxnSpPr/>
          <p:nvPr/>
        </p:nvCxnSpPr>
        <p:spPr bwMode="auto">
          <a:xfrm>
            <a:off x="39624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feld 161"/>
          <p:cNvSpPr txBox="1"/>
          <p:nvPr/>
        </p:nvSpPr>
        <p:spPr>
          <a:xfrm>
            <a:off x="3962400" y="2971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grpSp>
        <p:nvGrpSpPr>
          <p:cNvPr id="163" name="Gruppieren 162"/>
          <p:cNvGrpSpPr/>
          <p:nvPr/>
        </p:nvGrpSpPr>
        <p:grpSpPr>
          <a:xfrm>
            <a:off x="3429000" y="3429000"/>
            <a:ext cx="533400" cy="762000"/>
            <a:chOff x="1600200" y="4419600"/>
            <a:chExt cx="533400" cy="762000"/>
          </a:xfrm>
        </p:grpSpPr>
        <p:sp>
          <p:nvSpPr>
            <p:cNvPr id="16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 flipH="1">
            <a:off x="1066800" y="3429000"/>
            <a:ext cx="533400" cy="762000"/>
            <a:chOff x="1600200" y="4419600"/>
            <a:chExt cx="533400" cy="762000"/>
          </a:xfrm>
        </p:grpSpPr>
        <p:sp>
          <p:nvSpPr>
            <p:cNvPr id="1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9" name="Gerade Verbindung 18"/>
          <p:cNvCxnSpPr/>
          <p:nvPr/>
        </p:nvCxnSpPr>
        <p:spPr bwMode="auto">
          <a:xfrm flipH="1">
            <a:off x="1600200" y="3810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rot="10800000" flipV="1">
            <a:off x="1600200" y="3429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rot="10800000">
            <a:off x="1066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rot="10800000" flipV="1">
            <a:off x="1600200" y="4191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3037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Stromspiegel mit </a:t>
            </a:r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Verwendung von Low </a:t>
            </a:r>
            <a:r>
              <a:rPr lang="de-DE" sz="1400" dirty="0" err="1" smtClean="0"/>
              <a:t>threshold</a:t>
            </a:r>
            <a:r>
              <a:rPr lang="de-DE" sz="1400" dirty="0" smtClean="0"/>
              <a:t> Transistoren</a:t>
            </a:r>
          </a:p>
          <a:p>
            <a:r>
              <a:rPr lang="de-DE" sz="1400" dirty="0" smtClean="0"/>
              <a:t>Bedingung: </a:t>
            </a:r>
            <a:r>
              <a:rPr lang="de-DE" sz="1400" dirty="0" err="1" smtClean="0"/>
              <a:t>Vgate_c</a:t>
            </a:r>
            <a:r>
              <a:rPr lang="de-DE" sz="1400" dirty="0" smtClean="0"/>
              <a:t> = </a:t>
            </a:r>
            <a:r>
              <a:rPr lang="de-DE" sz="1400" dirty="0" err="1" smtClean="0"/>
              <a:t>Vdssat_dio</a:t>
            </a:r>
            <a:r>
              <a:rPr lang="de-DE" sz="1400" dirty="0" smtClean="0"/>
              <a:t> + </a:t>
            </a:r>
            <a:r>
              <a:rPr lang="de-DE" sz="1400" dirty="0" err="1" smtClean="0"/>
              <a:t>Vth_dio</a:t>
            </a:r>
            <a:r>
              <a:rPr lang="de-DE" sz="1400" dirty="0" smtClean="0"/>
              <a:t> &gt; </a:t>
            </a:r>
            <a:r>
              <a:rPr lang="de-DE" sz="1400" dirty="0" err="1"/>
              <a:t>Vdssat_dio</a:t>
            </a:r>
            <a:r>
              <a:rPr lang="de-DE" sz="1400" dirty="0"/>
              <a:t> + </a:t>
            </a:r>
            <a:r>
              <a:rPr lang="de-DE" sz="1400" dirty="0" err="1"/>
              <a:t>Vdssat_c</a:t>
            </a:r>
            <a:r>
              <a:rPr lang="de-DE" sz="1400" dirty="0"/>
              <a:t> + </a:t>
            </a:r>
            <a:r>
              <a:rPr lang="de-DE" sz="1400" dirty="0" err="1" smtClean="0"/>
              <a:t>Vth_casc</a:t>
            </a:r>
            <a:r>
              <a:rPr lang="de-DE" sz="1400" dirty="0" smtClean="0"/>
              <a:t> (min)</a:t>
            </a:r>
          </a:p>
          <a:p>
            <a:r>
              <a:rPr lang="de-DE" sz="1400" dirty="0" smtClean="0"/>
              <a:t>Funktioniert wenn </a:t>
            </a:r>
            <a:r>
              <a:rPr lang="de-DE" sz="1400" dirty="0" err="1" smtClean="0"/>
              <a:t>Vth_dio</a:t>
            </a:r>
            <a:r>
              <a:rPr lang="de-DE" sz="1400" dirty="0" smtClean="0"/>
              <a:t> &gt; </a:t>
            </a:r>
            <a:r>
              <a:rPr lang="de-DE" sz="1400" dirty="0" err="1" smtClean="0"/>
              <a:t>Vdssat_c</a:t>
            </a:r>
            <a:r>
              <a:rPr lang="de-DE" sz="1400" dirty="0" smtClean="0"/>
              <a:t> + </a:t>
            </a:r>
            <a:r>
              <a:rPr lang="de-DE" sz="1400" dirty="0" err="1" smtClean="0"/>
              <a:t>Vth_casc</a:t>
            </a:r>
            <a:endParaRPr lang="de-DE" sz="1400" dirty="0" smtClean="0"/>
          </a:p>
          <a:p>
            <a:endParaRPr lang="de-DE" sz="1400" dirty="0"/>
          </a:p>
          <a:p>
            <a:endParaRPr lang="de-DE" sz="1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grpSp>
        <p:nvGrpSpPr>
          <p:cNvPr id="94" name="Gruppieren 93"/>
          <p:cNvGrpSpPr/>
          <p:nvPr/>
        </p:nvGrpSpPr>
        <p:grpSpPr>
          <a:xfrm>
            <a:off x="914400" y="2438400"/>
            <a:ext cx="304800" cy="762000"/>
            <a:chOff x="381000" y="3657600"/>
            <a:chExt cx="304800" cy="762000"/>
          </a:xfrm>
        </p:grpSpPr>
        <p:cxnSp>
          <p:nvCxnSpPr>
            <p:cNvPr id="95" name="Gerade Verbindung 94"/>
            <p:cNvCxnSpPr>
              <a:stCxn id="97" idx="4"/>
            </p:cNvCxnSpPr>
            <p:nvPr/>
          </p:nvCxnSpPr>
          <p:spPr bwMode="auto">
            <a:xfrm>
              <a:off x="533400" y="4267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381000" y="3810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>
              <a:off x="381000" y="3962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8" name="Gerade Verbindung 97"/>
            <p:cNvCxnSpPr/>
            <p:nvPr/>
          </p:nvCxnSpPr>
          <p:spPr bwMode="auto">
            <a:xfrm>
              <a:off x="533400" y="3657600"/>
              <a:ext cx="0" cy="152400"/>
            </a:xfrm>
            <a:prstGeom prst="lin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9" name="Gerade Verbindung mit Pfeil 98"/>
          <p:cNvCxnSpPr/>
          <p:nvPr/>
        </p:nvCxnSpPr>
        <p:spPr bwMode="auto">
          <a:xfrm>
            <a:off x="1066800" y="3124200"/>
            <a:ext cx="0" cy="152400"/>
          </a:xfrm>
          <a:prstGeom prst="straightConnector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1066800" y="3200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>
            <a:stCxn id="192" idx="1"/>
          </p:cNvCxnSpPr>
          <p:nvPr/>
        </p:nvCxnSpPr>
        <p:spPr bwMode="auto">
          <a:xfrm>
            <a:off x="1066799" y="3962400"/>
            <a:ext cx="1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914400" y="5105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1600200" y="45720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5" name="Gruppieren 104"/>
          <p:cNvGrpSpPr/>
          <p:nvPr/>
        </p:nvGrpSpPr>
        <p:grpSpPr>
          <a:xfrm>
            <a:off x="3429000" y="4191000"/>
            <a:ext cx="533400" cy="762000"/>
            <a:chOff x="1600200" y="4419600"/>
            <a:chExt cx="533400" cy="762000"/>
          </a:xfrm>
        </p:grpSpPr>
        <p:sp>
          <p:nvSpPr>
            <p:cNvPr id="10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3810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>
            <a:stCxn id="119" idx="0"/>
          </p:cNvCxnSpPr>
          <p:nvPr/>
        </p:nvCxnSpPr>
        <p:spPr bwMode="auto">
          <a:xfrm>
            <a:off x="3962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716256" y="31242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endParaRPr lang="de-DE" dirty="0"/>
          </a:p>
        </p:txBody>
      </p:sp>
      <p:grpSp>
        <p:nvGrpSpPr>
          <p:cNvPr id="124" name="Gruppieren 123"/>
          <p:cNvGrpSpPr/>
          <p:nvPr/>
        </p:nvGrpSpPr>
        <p:grpSpPr>
          <a:xfrm flipH="1">
            <a:off x="1066800" y="4191000"/>
            <a:ext cx="533400" cy="762000"/>
            <a:chOff x="1600200" y="4419600"/>
            <a:chExt cx="533400" cy="762000"/>
          </a:xfrm>
        </p:grpSpPr>
        <p:sp>
          <p:nvSpPr>
            <p:cNvPr id="12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3" name="Gerade Verbindung 132"/>
          <p:cNvCxnSpPr/>
          <p:nvPr/>
        </p:nvCxnSpPr>
        <p:spPr bwMode="auto">
          <a:xfrm rot="10800000">
            <a:off x="10668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1600200" y="3810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990600" y="2438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extfeld 135"/>
          <p:cNvSpPr txBox="1"/>
          <p:nvPr/>
        </p:nvSpPr>
        <p:spPr>
          <a:xfrm>
            <a:off x="1066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Tdio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3508919" y="4724400"/>
            <a:ext cx="475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Tout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1828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9" name="Textfeld 138"/>
          <p:cNvSpPr txBox="1"/>
          <p:nvPr/>
        </p:nvSpPr>
        <p:spPr>
          <a:xfrm>
            <a:off x="2971800" y="4648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61" name="Gerade Verbindung mit Pfeil 160"/>
          <p:cNvCxnSpPr/>
          <p:nvPr/>
        </p:nvCxnSpPr>
        <p:spPr bwMode="auto">
          <a:xfrm>
            <a:off x="39624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feld 161"/>
          <p:cNvSpPr txBox="1"/>
          <p:nvPr/>
        </p:nvSpPr>
        <p:spPr>
          <a:xfrm>
            <a:off x="3962400" y="2971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grpSp>
        <p:nvGrpSpPr>
          <p:cNvPr id="163" name="Gruppieren 162"/>
          <p:cNvGrpSpPr/>
          <p:nvPr/>
        </p:nvGrpSpPr>
        <p:grpSpPr>
          <a:xfrm>
            <a:off x="3429000" y="3429000"/>
            <a:ext cx="533400" cy="762000"/>
            <a:chOff x="1600200" y="4419600"/>
            <a:chExt cx="533400" cy="762000"/>
          </a:xfrm>
        </p:grpSpPr>
        <p:sp>
          <p:nvSpPr>
            <p:cNvPr id="16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 flipH="1">
            <a:off x="1066800" y="3429000"/>
            <a:ext cx="533400" cy="762000"/>
            <a:chOff x="1600200" y="4419600"/>
            <a:chExt cx="533400" cy="762000"/>
          </a:xfrm>
        </p:grpSpPr>
        <p:sp>
          <p:nvSpPr>
            <p:cNvPr id="1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9" name="Gerade Verbindung 18"/>
          <p:cNvCxnSpPr/>
          <p:nvPr/>
        </p:nvCxnSpPr>
        <p:spPr bwMode="auto">
          <a:xfrm flipH="1">
            <a:off x="1600200" y="3810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rot="10800000" flipV="1">
            <a:off x="1600200" y="3429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21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Dynamikbereich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err="1"/>
              <a:t>Vout_min</a:t>
            </a:r>
            <a:r>
              <a:rPr lang="de-DE" sz="1400" dirty="0"/>
              <a:t> = </a:t>
            </a:r>
            <a:r>
              <a:rPr lang="de-DE" sz="1400" dirty="0" err="1"/>
              <a:t>Vdssat_in</a:t>
            </a:r>
            <a:r>
              <a:rPr lang="de-DE" sz="1400" dirty="0"/>
              <a:t> + </a:t>
            </a:r>
            <a:r>
              <a:rPr lang="de-DE" sz="1400" dirty="0" err="1" smtClean="0"/>
              <a:t>Vdssat_casc</a:t>
            </a:r>
            <a:endParaRPr lang="de-DE" sz="1400" dirty="0" smtClean="0"/>
          </a:p>
          <a:p>
            <a:r>
              <a:rPr lang="de-DE" sz="1400" dirty="0" err="1"/>
              <a:t>Vout_max</a:t>
            </a:r>
            <a:r>
              <a:rPr lang="de-DE" sz="1400" dirty="0"/>
              <a:t> = VDD - </a:t>
            </a:r>
            <a:r>
              <a:rPr lang="de-DE" sz="1400" dirty="0" err="1" smtClean="0"/>
              <a:t>Vdssat_load</a:t>
            </a:r>
            <a:endParaRPr lang="de-DE" sz="1400" dirty="0" smtClean="0"/>
          </a:p>
          <a:p>
            <a:r>
              <a:rPr lang="de-DE" sz="1400" dirty="0" smtClean="0"/>
              <a:t>Annahmen: </a:t>
            </a:r>
            <a:r>
              <a:rPr lang="de-DE" sz="1400" dirty="0"/>
              <a:t>NMOS: </a:t>
            </a:r>
            <a:r>
              <a:rPr lang="de-DE" sz="1400" dirty="0" err="1"/>
              <a:t>Vdssat</a:t>
            </a:r>
            <a:r>
              <a:rPr lang="de-DE" sz="1400" dirty="0"/>
              <a:t> ~ 100mV, PMOS </a:t>
            </a:r>
            <a:r>
              <a:rPr lang="de-DE" sz="1400" dirty="0" err="1"/>
              <a:t>Vdssat</a:t>
            </a:r>
            <a:r>
              <a:rPr lang="de-DE" sz="1400" dirty="0"/>
              <a:t> ~ 200mV, Die Schwelle-Spannung ist etwa 400mV </a:t>
            </a:r>
            <a:r>
              <a:rPr lang="de-DE" sz="1400" dirty="0" smtClean="0"/>
              <a:t>(65nm </a:t>
            </a:r>
            <a:r>
              <a:rPr lang="de-DE" sz="1400" dirty="0"/>
              <a:t>Technologie</a:t>
            </a:r>
            <a:r>
              <a:rPr lang="de-DE" sz="1400" dirty="0" smtClean="0"/>
              <a:t>).</a:t>
            </a:r>
          </a:p>
          <a:p>
            <a:r>
              <a:rPr lang="de-DE" sz="1400" dirty="0" err="1"/>
              <a:t>Vout_min</a:t>
            </a:r>
            <a:r>
              <a:rPr lang="de-DE" sz="1400" dirty="0"/>
              <a:t> ~ 200mV</a:t>
            </a:r>
          </a:p>
          <a:p>
            <a:r>
              <a:rPr lang="de-DE" sz="1400" dirty="0" err="1"/>
              <a:t>Vout_max</a:t>
            </a:r>
            <a:r>
              <a:rPr lang="de-DE" sz="1400" dirty="0"/>
              <a:t> ~ VDD - </a:t>
            </a:r>
            <a:r>
              <a:rPr lang="de-DE" sz="1400" dirty="0" smtClean="0"/>
              <a:t>200mV</a:t>
            </a:r>
            <a:endParaRPr lang="de-DE" sz="1400" dirty="0"/>
          </a:p>
          <a:p>
            <a:endParaRPr lang="de-DE" sz="1400" dirty="0"/>
          </a:p>
          <a:p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cxnSp>
        <p:nvCxnSpPr>
          <p:cNvPr id="107" name="Gerade Verbindung 106"/>
          <p:cNvCxnSpPr/>
          <p:nvPr/>
        </p:nvCxnSpPr>
        <p:spPr bwMode="auto">
          <a:xfrm flipH="1">
            <a:off x="27432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H="1"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2209800" y="4191000"/>
            <a:ext cx="533400" cy="762000"/>
            <a:chOff x="1600200" y="4419600"/>
            <a:chExt cx="533400" cy="762000"/>
          </a:xfrm>
        </p:grpSpPr>
        <p:sp>
          <p:nvSpPr>
            <p:cNvPr id="11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1905000" y="4572000"/>
            <a:ext cx="609600" cy="609600"/>
            <a:chOff x="1295400" y="5334000"/>
            <a:chExt cx="609600" cy="609600"/>
          </a:xfrm>
        </p:grpSpPr>
        <p:cxnSp>
          <p:nvCxnSpPr>
            <p:cNvPr id="199" name="Gerade Verbindung 198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0" name="Gerade Verbindung 199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Gerade Verbindung 200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4" name="Gerade Verbindung 203"/>
          <p:cNvCxnSpPr/>
          <p:nvPr/>
        </p:nvCxnSpPr>
        <p:spPr bwMode="auto">
          <a:xfrm flipH="1" flipV="1">
            <a:off x="22098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6" name="Gruppieren 205"/>
          <p:cNvGrpSpPr/>
          <p:nvPr/>
        </p:nvGrpSpPr>
        <p:grpSpPr>
          <a:xfrm>
            <a:off x="2209800" y="5181600"/>
            <a:ext cx="533400" cy="762000"/>
            <a:chOff x="1600200" y="4419600"/>
            <a:chExt cx="533400" cy="762000"/>
          </a:xfrm>
        </p:grpSpPr>
        <p:sp>
          <p:nvSpPr>
            <p:cNvPr id="20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5" name="Gerade Verbindung 214"/>
          <p:cNvCxnSpPr/>
          <p:nvPr/>
        </p:nvCxnSpPr>
        <p:spPr bwMode="auto">
          <a:xfrm>
            <a:off x="25908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>
            <a:stCxn id="213" idx="0"/>
          </p:cNvCxnSpPr>
          <p:nvPr/>
        </p:nvCxnSpPr>
        <p:spPr bwMode="auto">
          <a:xfrm>
            <a:off x="2743200" y="594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7" name="Gruppieren 216"/>
          <p:cNvGrpSpPr/>
          <p:nvPr/>
        </p:nvGrpSpPr>
        <p:grpSpPr>
          <a:xfrm flipV="1">
            <a:off x="990600" y="2514600"/>
            <a:ext cx="1905000" cy="914400"/>
            <a:chOff x="5334000" y="2971800"/>
            <a:chExt cx="1905000" cy="914400"/>
          </a:xfrm>
        </p:grpSpPr>
        <p:cxnSp>
          <p:nvCxnSpPr>
            <p:cNvPr id="218" name="Gerade Verbindung 217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3" name="Gruppieren 222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4" name="Gerade Verbindung 223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3" name="Ellipse 242"/>
          <p:cNvSpPr/>
          <p:nvPr/>
        </p:nvSpPr>
        <p:spPr bwMode="auto">
          <a:xfrm>
            <a:off x="23622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Ellipse 243"/>
          <p:cNvSpPr/>
          <p:nvPr/>
        </p:nvSpPr>
        <p:spPr bwMode="auto">
          <a:xfrm>
            <a:off x="13716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5" name="Ellipse 244"/>
          <p:cNvSpPr/>
          <p:nvPr/>
        </p:nvSpPr>
        <p:spPr bwMode="auto">
          <a:xfrm>
            <a:off x="990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6" name="Gerade Verbindung 245"/>
          <p:cNvCxnSpPr>
            <a:stCxn id="245" idx="4"/>
          </p:cNvCxnSpPr>
          <p:nvPr/>
        </p:nvCxnSpPr>
        <p:spPr bwMode="auto">
          <a:xfrm>
            <a:off x="1143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Ellipse 246"/>
          <p:cNvSpPr/>
          <p:nvPr/>
        </p:nvSpPr>
        <p:spPr bwMode="auto">
          <a:xfrm>
            <a:off x="990600" y="35814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8" name="Gerade Verbindung mit Pfeil 247"/>
          <p:cNvCxnSpPr>
            <a:stCxn id="232" idx="0"/>
            <a:endCxn id="247" idx="0"/>
          </p:cNvCxnSpPr>
          <p:nvPr/>
        </p:nvCxnSpPr>
        <p:spPr bwMode="auto">
          <a:xfrm>
            <a:off x="11430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9" name="Textfeld 248"/>
          <p:cNvSpPr txBox="1"/>
          <p:nvPr/>
        </p:nvSpPr>
        <p:spPr>
          <a:xfrm>
            <a:off x="1396527" y="3581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50" name="Gerade Verbindung 249"/>
          <p:cNvCxnSpPr/>
          <p:nvPr/>
        </p:nvCxnSpPr>
        <p:spPr bwMode="auto">
          <a:xfrm>
            <a:off x="2743200" y="38100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mit Pfeil 250"/>
          <p:cNvCxnSpPr/>
          <p:nvPr/>
        </p:nvCxnSpPr>
        <p:spPr bwMode="auto">
          <a:xfrm>
            <a:off x="990600" y="5562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082327" y="5257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2971800" y="3505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990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>
            <a:endCxn id="194" idx="1"/>
          </p:cNvCxnSpPr>
          <p:nvPr/>
        </p:nvCxnSpPr>
        <p:spPr bwMode="auto">
          <a:xfrm>
            <a:off x="2743200" y="34290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mit Pfeil 2"/>
          <p:cNvCxnSpPr/>
          <p:nvPr/>
        </p:nvCxnSpPr>
        <p:spPr bwMode="auto">
          <a:xfrm flipV="1">
            <a:off x="2895600" y="4267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mit Pfeil 126"/>
          <p:cNvCxnSpPr/>
          <p:nvPr/>
        </p:nvCxnSpPr>
        <p:spPr bwMode="auto">
          <a:xfrm flipV="1">
            <a:off x="2895600" y="5257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2895600" y="4572000"/>
            <a:ext cx="970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Vdssatcasc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895600" y="5562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Vdssatin</a:t>
            </a:r>
            <a:endParaRPr lang="de-DE" dirty="0"/>
          </a:p>
        </p:txBody>
      </p:sp>
      <p:cxnSp>
        <p:nvCxnSpPr>
          <p:cNvPr id="132" name="Gerade Verbindung mit Pfeil 131"/>
          <p:cNvCxnSpPr/>
          <p:nvPr/>
        </p:nvCxnSpPr>
        <p:spPr bwMode="auto">
          <a:xfrm flipV="1">
            <a:off x="28956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extfeld 135"/>
          <p:cNvSpPr txBox="1"/>
          <p:nvPr/>
        </p:nvSpPr>
        <p:spPr>
          <a:xfrm>
            <a:off x="2909225" y="312420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Vdssatload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132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Dynamikbereich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sz="1400" dirty="0" err="1" smtClean="0"/>
              <a:t>Vout</a:t>
            </a:r>
            <a:r>
              <a:rPr lang="de-DE" sz="1400" dirty="0" smtClean="0"/>
              <a:t> DC = Vin DC = 500mV</a:t>
            </a:r>
          </a:p>
          <a:p>
            <a:r>
              <a:rPr lang="de-DE" sz="1400" dirty="0"/>
              <a:t>350nm Technologien: VDD = 3.3V, </a:t>
            </a:r>
            <a:r>
              <a:rPr lang="de-DE" sz="1400" dirty="0" err="1"/>
              <a:t>Vplus</a:t>
            </a:r>
            <a:r>
              <a:rPr lang="de-DE" sz="1400" dirty="0"/>
              <a:t> = 2.6V, </a:t>
            </a:r>
            <a:r>
              <a:rPr lang="de-DE" sz="1400" dirty="0" err="1"/>
              <a:t>Vminus</a:t>
            </a:r>
            <a:r>
              <a:rPr lang="de-DE" sz="1400" dirty="0"/>
              <a:t> = </a:t>
            </a:r>
            <a:r>
              <a:rPr lang="de-DE" sz="1400" dirty="0" smtClean="0"/>
              <a:t>300mV, Signal: 2.9V</a:t>
            </a:r>
            <a:endParaRPr lang="de-DE" sz="1400" dirty="0"/>
          </a:p>
          <a:p>
            <a:r>
              <a:rPr lang="de-DE" sz="1400" dirty="0"/>
              <a:t>180nm Technologien: VDD = 1.8V, </a:t>
            </a:r>
            <a:r>
              <a:rPr lang="de-DE" sz="1400" dirty="0" err="1"/>
              <a:t>Vplus</a:t>
            </a:r>
            <a:r>
              <a:rPr lang="de-DE" sz="1400" dirty="0"/>
              <a:t> = 1.1V, </a:t>
            </a:r>
            <a:r>
              <a:rPr lang="de-DE" sz="1400" dirty="0" err="1"/>
              <a:t>Vminus</a:t>
            </a:r>
            <a:r>
              <a:rPr lang="de-DE" sz="1400" dirty="0"/>
              <a:t> = </a:t>
            </a:r>
            <a:r>
              <a:rPr lang="de-DE" sz="1400" dirty="0" smtClean="0"/>
              <a:t>300mV, Signal: 2.4V</a:t>
            </a:r>
            <a:endParaRPr lang="de-DE" sz="1400" dirty="0"/>
          </a:p>
          <a:p>
            <a:r>
              <a:rPr lang="de-DE" sz="1400" dirty="0" smtClean="0"/>
              <a:t>65nm </a:t>
            </a:r>
            <a:r>
              <a:rPr lang="de-DE" sz="1400" dirty="0"/>
              <a:t>Technologie: VDD = 1.2V, </a:t>
            </a:r>
            <a:r>
              <a:rPr lang="de-DE" sz="1400" dirty="0" err="1"/>
              <a:t>Vplus</a:t>
            </a:r>
            <a:r>
              <a:rPr lang="de-DE" sz="1400" dirty="0"/>
              <a:t> = 0.5V, </a:t>
            </a:r>
            <a:r>
              <a:rPr lang="de-DE" sz="1400" dirty="0" err="1"/>
              <a:t>Vminus</a:t>
            </a:r>
            <a:r>
              <a:rPr lang="de-DE" sz="1400" dirty="0"/>
              <a:t> = </a:t>
            </a:r>
            <a:r>
              <a:rPr lang="de-DE" sz="1400" dirty="0" smtClean="0"/>
              <a:t>300mV, Signal: 800mV</a:t>
            </a:r>
          </a:p>
          <a:p>
            <a:r>
              <a:rPr lang="de-DE" sz="1400" dirty="0"/>
              <a:t>Asymmetrie </a:t>
            </a:r>
          </a:p>
          <a:p>
            <a:endParaRPr lang="de-DE" sz="1400" dirty="0" smtClean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cxnSp>
        <p:nvCxnSpPr>
          <p:cNvPr id="107" name="Gerade Verbindung 106"/>
          <p:cNvCxnSpPr/>
          <p:nvPr/>
        </p:nvCxnSpPr>
        <p:spPr bwMode="auto">
          <a:xfrm flipH="1">
            <a:off x="27432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H="1"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2209800" y="4191000"/>
            <a:ext cx="533400" cy="762000"/>
            <a:chOff x="1600200" y="4419600"/>
            <a:chExt cx="533400" cy="762000"/>
          </a:xfrm>
        </p:grpSpPr>
        <p:sp>
          <p:nvSpPr>
            <p:cNvPr id="11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1905000" y="4572000"/>
            <a:ext cx="609600" cy="609600"/>
            <a:chOff x="1295400" y="5334000"/>
            <a:chExt cx="609600" cy="609600"/>
          </a:xfrm>
        </p:grpSpPr>
        <p:cxnSp>
          <p:nvCxnSpPr>
            <p:cNvPr id="199" name="Gerade Verbindung 198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0" name="Gerade Verbindung 199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Gerade Verbindung 200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4" name="Gerade Verbindung 203"/>
          <p:cNvCxnSpPr/>
          <p:nvPr/>
        </p:nvCxnSpPr>
        <p:spPr bwMode="auto">
          <a:xfrm flipH="1" flipV="1">
            <a:off x="22098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6" name="Gruppieren 205"/>
          <p:cNvGrpSpPr/>
          <p:nvPr/>
        </p:nvGrpSpPr>
        <p:grpSpPr>
          <a:xfrm>
            <a:off x="2209800" y="5181600"/>
            <a:ext cx="533400" cy="762000"/>
            <a:chOff x="1600200" y="4419600"/>
            <a:chExt cx="533400" cy="762000"/>
          </a:xfrm>
        </p:grpSpPr>
        <p:sp>
          <p:nvSpPr>
            <p:cNvPr id="20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5" name="Gerade Verbindung 214"/>
          <p:cNvCxnSpPr/>
          <p:nvPr/>
        </p:nvCxnSpPr>
        <p:spPr bwMode="auto">
          <a:xfrm>
            <a:off x="25908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>
            <a:stCxn id="213" idx="0"/>
          </p:cNvCxnSpPr>
          <p:nvPr/>
        </p:nvCxnSpPr>
        <p:spPr bwMode="auto">
          <a:xfrm>
            <a:off x="2743200" y="594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7" name="Gruppieren 216"/>
          <p:cNvGrpSpPr/>
          <p:nvPr/>
        </p:nvGrpSpPr>
        <p:grpSpPr>
          <a:xfrm flipV="1">
            <a:off x="990600" y="2514600"/>
            <a:ext cx="1905000" cy="914400"/>
            <a:chOff x="5334000" y="2971800"/>
            <a:chExt cx="1905000" cy="914400"/>
          </a:xfrm>
        </p:grpSpPr>
        <p:cxnSp>
          <p:nvCxnSpPr>
            <p:cNvPr id="218" name="Gerade Verbindung 217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3" name="Gruppieren 222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4" name="Gerade Verbindung 223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3" name="Ellipse 242"/>
          <p:cNvSpPr/>
          <p:nvPr/>
        </p:nvSpPr>
        <p:spPr bwMode="auto">
          <a:xfrm>
            <a:off x="23622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Ellipse 243"/>
          <p:cNvSpPr/>
          <p:nvPr/>
        </p:nvSpPr>
        <p:spPr bwMode="auto">
          <a:xfrm>
            <a:off x="13716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5" name="Ellipse 244"/>
          <p:cNvSpPr/>
          <p:nvPr/>
        </p:nvSpPr>
        <p:spPr bwMode="auto">
          <a:xfrm>
            <a:off x="990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6" name="Gerade Verbindung 245"/>
          <p:cNvCxnSpPr>
            <a:stCxn id="245" idx="4"/>
          </p:cNvCxnSpPr>
          <p:nvPr/>
        </p:nvCxnSpPr>
        <p:spPr bwMode="auto">
          <a:xfrm>
            <a:off x="1143000" y="4038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Ellipse 246"/>
          <p:cNvSpPr/>
          <p:nvPr/>
        </p:nvSpPr>
        <p:spPr bwMode="auto">
          <a:xfrm>
            <a:off x="990600" y="35814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8" name="Gerade Verbindung mit Pfeil 247"/>
          <p:cNvCxnSpPr>
            <a:stCxn id="232" idx="0"/>
            <a:endCxn id="247" idx="0"/>
          </p:cNvCxnSpPr>
          <p:nvPr/>
        </p:nvCxnSpPr>
        <p:spPr bwMode="auto">
          <a:xfrm>
            <a:off x="11430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9" name="Textfeld 248"/>
          <p:cNvSpPr txBox="1"/>
          <p:nvPr/>
        </p:nvSpPr>
        <p:spPr>
          <a:xfrm>
            <a:off x="1396527" y="3581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50" name="Gerade Verbindung 249"/>
          <p:cNvCxnSpPr/>
          <p:nvPr/>
        </p:nvCxnSpPr>
        <p:spPr bwMode="auto">
          <a:xfrm>
            <a:off x="2743200" y="38100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mit Pfeil 250"/>
          <p:cNvCxnSpPr/>
          <p:nvPr/>
        </p:nvCxnSpPr>
        <p:spPr bwMode="auto">
          <a:xfrm>
            <a:off x="990600" y="5562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082327" y="5257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2882609" y="3505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500mV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9906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>
            <a:endCxn id="194" idx="1"/>
          </p:cNvCxnSpPr>
          <p:nvPr/>
        </p:nvCxnSpPr>
        <p:spPr bwMode="auto">
          <a:xfrm>
            <a:off x="2743200" y="34290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mit Pfeil 2"/>
          <p:cNvCxnSpPr/>
          <p:nvPr/>
        </p:nvCxnSpPr>
        <p:spPr bwMode="auto">
          <a:xfrm flipV="1">
            <a:off x="2895600" y="4267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mit Pfeil 126"/>
          <p:cNvCxnSpPr/>
          <p:nvPr/>
        </p:nvCxnSpPr>
        <p:spPr bwMode="auto">
          <a:xfrm flipV="1">
            <a:off x="2895600" y="5257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2895600" y="4572000"/>
            <a:ext cx="970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Vdssatcasc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895600" y="5562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Vdssatin</a:t>
            </a:r>
            <a:endParaRPr lang="de-DE" dirty="0"/>
          </a:p>
        </p:txBody>
      </p:sp>
      <p:cxnSp>
        <p:nvCxnSpPr>
          <p:cNvPr id="132" name="Gerade Verbindung mit Pfeil 131"/>
          <p:cNvCxnSpPr/>
          <p:nvPr/>
        </p:nvCxnSpPr>
        <p:spPr bwMode="auto">
          <a:xfrm flipV="1">
            <a:off x="28956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extfeld 135"/>
          <p:cNvSpPr txBox="1"/>
          <p:nvPr/>
        </p:nvSpPr>
        <p:spPr>
          <a:xfrm>
            <a:off x="2909225" y="312420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Vdssatload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5715000" y="3810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130224" y="3962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200mV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4114800" y="3152001"/>
            <a:ext cx="11657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– 200mV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 flipH="1">
            <a:off x="2895600" y="3429000"/>
            <a:ext cx="1752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mit Pfeil 86"/>
          <p:cNvCxnSpPr/>
          <p:nvPr/>
        </p:nvCxnSpPr>
        <p:spPr bwMode="auto">
          <a:xfrm flipH="1">
            <a:off x="2895600" y="4267200"/>
            <a:ext cx="1752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 rot="10800000">
            <a:off x="5867400" y="3352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5791200" y="3962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300mV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5867400" y="3429000"/>
            <a:ext cx="1797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– 700mV (500mV)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26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err="1" smtClean="0"/>
              <a:t>Kaskode</a:t>
            </a:r>
            <a:r>
              <a:rPr lang="de-DE" sz="1400" dirty="0" smtClean="0"/>
              <a:t> kann auch Ströme addieren</a:t>
            </a:r>
            <a:endParaRPr lang="de-DE" sz="1400" dirty="0"/>
          </a:p>
          <a:p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107" name="Gerade Verbindung 106"/>
          <p:cNvCxnSpPr/>
          <p:nvPr/>
        </p:nvCxnSpPr>
        <p:spPr bwMode="auto">
          <a:xfrm flipH="1">
            <a:off x="27432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H="1"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2209800" y="4191000"/>
            <a:ext cx="533400" cy="762000"/>
            <a:chOff x="1600200" y="4419600"/>
            <a:chExt cx="533400" cy="762000"/>
          </a:xfrm>
        </p:grpSpPr>
        <p:sp>
          <p:nvSpPr>
            <p:cNvPr id="11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9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1905000" y="4572000"/>
            <a:ext cx="609600" cy="609600"/>
            <a:chOff x="1295400" y="5334000"/>
            <a:chExt cx="609600" cy="609600"/>
          </a:xfrm>
        </p:grpSpPr>
        <p:cxnSp>
          <p:nvCxnSpPr>
            <p:cNvPr id="199" name="Gerade Verbindung 198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0" name="Gerade Verbindung 199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1" name="Gerade Verbindung 200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4" name="Gerade Verbindung 203"/>
          <p:cNvCxnSpPr/>
          <p:nvPr/>
        </p:nvCxnSpPr>
        <p:spPr bwMode="auto">
          <a:xfrm flipH="1" flipV="1">
            <a:off x="22098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 flipV="1">
            <a:off x="1981200" y="5181600"/>
            <a:ext cx="7620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743200" y="51816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>
            <a:off x="2743200" y="5181600"/>
            <a:ext cx="5334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1828800" y="56388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I1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2438400" y="56388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I2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2895600" y="56388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769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Gefaltete </a:t>
            </a:r>
            <a:r>
              <a:rPr lang="de-DE" sz="2000" dirty="0" err="1" smtClean="0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PMOS </a:t>
            </a:r>
            <a:r>
              <a:rPr lang="de-DE" sz="1400" dirty="0" err="1" smtClean="0"/>
              <a:t>Kaskode</a:t>
            </a:r>
            <a:r>
              <a:rPr lang="de-DE" sz="1400" dirty="0" smtClean="0"/>
              <a:t> </a:t>
            </a:r>
            <a:r>
              <a:rPr lang="de-DE" sz="1400" dirty="0"/>
              <a:t>im </a:t>
            </a:r>
            <a:r>
              <a:rPr lang="de-DE" sz="1400" dirty="0" smtClean="0"/>
              <a:t>Spannungsverstärker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29" name="Gerade Verbindung 28"/>
          <p:cNvCxnSpPr/>
          <p:nvPr/>
        </p:nvCxnSpPr>
        <p:spPr bwMode="auto">
          <a:xfrm flipH="1">
            <a:off x="27432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2209800" y="41910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0" name="Gruppieren 39"/>
          <p:cNvGrpSpPr/>
          <p:nvPr/>
        </p:nvGrpSpPr>
        <p:grpSpPr>
          <a:xfrm flipH="1">
            <a:off x="1905000" y="4572000"/>
            <a:ext cx="609600" cy="609600"/>
            <a:chOff x="1295400" y="5334000"/>
            <a:chExt cx="609600" cy="609600"/>
          </a:xfrm>
        </p:grpSpPr>
        <p:cxnSp>
          <p:nvCxnSpPr>
            <p:cNvPr id="41" name="Gerade Verbindung 40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Gerade Verbindung 41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6" name="Gerade Verbindung 45"/>
          <p:cNvCxnSpPr/>
          <p:nvPr/>
        </p:nvCxnSpPr>
        <p:spPr bwMode="auto">
          <a:xfrm flipH="1" flipV="1">
            <a:off x="22098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7" name="Gruppieren 46"/>
          <p:cNvGrpSpPr/>
          <p:nvPr/>
        </p:nvGrpSpPr>
        <p:grpSpPr>
          <a:xfrm>
            <a:off x="2209800" y="51816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6" name="Gerade Verbindung 55"/>
          <p:cNvCxnSpPr/>
          <p:nvPr/>
        </p:nvCxnSpPr>
        <p:spPr bwMode="auto">
          <a:xfrm>
            <a:off x="25908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>
            <a:stCxn id="54" idx="0"/>
          </p:cNvCxnSpPr>
          <p:nvPr/>
        </p:nvCxnSpPr>
        <p:spPr bwMode="auto">
          <a:xfrm>
            <a:off x="2743200" y="594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mit Pfeil 91"/>
          <p:cNvCxnSpPr/>
          <p:nvPr/>
        </p:nvCxnSpPr>
        <p:spPr bwMode="auto">
          <a:xfrm>
            <a:off x="990600" y="5562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2082327" y="5257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 flipH="1">
            <a:off x="5791200" y="4724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H="1">
            <a:off x="5791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0" name="Gruppieren 109"/>
          <p:cNvGrpSpPr/>
          <p:nvPr/>
        </p:nvGrpSpPr>
        <p:grpSpPr>
          <a:xfrm>
            <a:off x="6248400" y="4191000"/>
            <a:ext cx="533400" cy="762000"/>
            <a:chOff x="1600200" y="4419600"/>
            <a:chExt cx="533400" cy="762000"/>
          </a:xfrm>
        </p:grpSpPr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3" name="Gruppieren 122"/>
          <p:cNvGrpSpPr/>
          <p:nvPr/>
        </p:nvGrpSpPr>
        <p:grpSpPr>
          <a:xfrm flipH="1">
            <a:off x="5943600" y="4572000"/>
            <a:ext cx="609600" cy="609600"/>
            <a:chOff x="1295400" y="5334000"/>
            <a:chExt cx="609600" cy="609600"/>
          </a:xfrm>
        </p:grpSpPr>
        <p:cxnSp>
          <p:nvCxnSpPr>
            <p:cNvPr id="124" name="Gerade Verbindung 123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124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Gerade Verbindung 127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9" name="Gerade Verbindung 128"/>
          <p:cNvCxnSpPr/>
          <p:nvPr/>
        </p:nvCxnSpPr>
        <p:spPr bwMode="auto">
          <a:xfrm flipH="1" flipV="1">
            <a:off x="6248400" y="4572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0" name="Gruppieren 129"/>
          <p:cNvGrpSpPr/>
          <p:nvPr/>
        </p:nvGrpSpPr>
        <p:grpSpPr>
          <a:xfrm>
            <a:off x="5257800" y="5181600"/>
            <a:ext cx="533400" cy="762000"/>
            <a:chOff x="1600200" y="4419600"/>
            <a:chExt cx="533400" cy="762000"/>
          </a:xfrm>
        </p:grpSpPr>
        <p:sp>
          <p:nvSpPr>
            <p:cNvPr id="13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9" name="Gerade Verbindung 138"/>
          <p:cNvCxnSpPr/>
          <p:nvPr/>
        </p:nvCxnSpPr>
        <p:spPr bwMode="auto">
          <a:xfrm>
            <a:off x="56388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>
            <a:stCxn id="137" idx="0"/>
          </p:cNvCxnSpPr>
          <p:nvPr/>
        </p:nvCxnSpPr>
        <p:spPr bwMode="auto">
          <a:xfrm>
            <a:off x="5791200" y="594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mit Pfeil 140"/>
          <p:cNvCxnSpPr/>
          <p:nvPr/>
        </p:nvCxnSpPr>
        <p:spPr bwMode="auto">
          <a:xfrm>
            <a:off x="4038600" y="5562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Textfeld 141"/>
          <p:cNvSpPr txBox="1"/>
          <p:nvPr/>
        </p:nvSpPr>
        <p:spPr>
          <a:xfrm>
            <a:off x="5130327" y="5257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" name="Ellipse 1"/>
          <p:cNvSpPr/>
          <p:nvPr/>
        </p:nvSpPr>
        <p:spPr bwMode="auto">
          <a:xfrm>
            <a:off x="6400800" y="4495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5791200" y="4191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20" idx="1"/>
          </p:cNvCxnSpPr>
          <p:nvPr/>
        </p:nvCxnSpPr>
        <p:spPr bwMode="auto">
          <a:xfrm flipH="1">
            <a:off x="5791200" y="41910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3962400" y="4800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88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Spannungsverstärker mit Stromquelle als Last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A = – </a:t>
            </a:r>
            <a:r>
              <a:rPr lang="de-DE" sz="1400" dirty="0" err="1"/>
              <a:t>gm</a:t>
            </a:r>
            <a:r>
              <a:rPr lang="de-DE" sz="1400" dirty="0"/>
              <a:t> </a:t>
            </a:r>
            <a:r>
              <a:rPr lang="de-DE" sz="1400" dirty="0" err="1" smtClean="0"/>
              <a:t>Rout</a:t>
            </a:r>
            <a:endParaRPr lang="de-DE" sz="1400" dirty="0" smtClean="0"/>
          </a:p>
          <a:p>
            <a:r>
              <a:rPr lang="de-DE" sz="1400" dirty="0" err="1" smtClean="0"/>
              <a:t>Rout</a:t>
            </a:r>
            <a:r>
              <a:rPr lang="de-DE" sz="1400" dirty="0" smtClean="0"/>
              <a:t> = </a:t>
            </a:r>
            <a:r>
              <a:rPr lang="de-DE" sz="1400" dirty="0" err="1" smtClean="0"/>
              <a:t>rdsload</a:t>
            </a:r>
            <a:r>
              <a:rPr lang="de-DE" sz="1400" dirty="0" smtClean="0"/>
              <a:t> || </a:t>
            </a:r>
            <a:r>
              <a:rPr lang="de-DE" sz="1400" dirty="0" err="1" smtClean="0"/>
              <a:t>rdsin</a:t>
            </a:r>
            <a:endParaRPr lang="de-DE" sz="1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sp>
        <p:nvSpPr>
          <p:cNvPr id="20" name="Textfeld 19"/>
          <p:cNvSpPr txBox="1"/>
          <p:nvPr/>
        </p:nvSpPr>
        <p:spPr>
          <a:xfrm>
            <a:off x="4977927" y="3048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endParaRPr lang="de-DE" dirty="0"/>
          </a:p>
        </p:txBody>
      </p:sp>
      <p:sp>
        <p:nvSpPr>
          <p:cNvPr id="209" name="Textfeld 208"/>
          <p:cNvSpPr txBox="1"/>
          <p:nvPr/>
        </p:nvSpPr>
        <p:spPr>
          <a:xfrm>
            <a:off x="5141939" y="4648200"/>
            <a:ext cx="392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Tin</a:t>
            </a:r>
            <a:endParaRPr lang="de-DE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3276600" y="2667000"/>
            <a:ext cx="1905000" cy="2743200"/>
            <a:chOff x="381000" y="2667000"/>
            <a:chExt cx="1905000" cy="2743200"/>
          </a:xfrm>
        </p:grpSpPr>
        <p:grpSp>
          <p:nvGrpSpPr>
            <p:cNvPr id="75" name="Gruppieren 74"/>
            <p:cNvGrpSpPr/>
            <p:nvPr/>
          </p:nvGrpSpPr>
          <p:grpSpPr>
            <a:xfrm>
              <a:off x="1600200" y="4419600"/>
              <a:ext cx="533400" cy="762000"/>
              <a:chOff x="1600200" y="4419600"/>
              <a:chExt cx="533400" cy="762000"/>
            </a:xfrm>
          </p:grpSpPr>
          <p:sp>
            <p:nvSpPr>
              <p:cNvPr id="7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84" name="Gerade Verbindung 83"/>
            <p:cNvCxnSpPr>
              <a:endCxn id="81" idx="1"/>
            </p:cNvCxnSpPr>
            <p:nvPr/>
          </p:nvCxnSpPr>
          <p:spPr bwMode="auto">
            <a:xfrm>
              <a:off x="2133600" y="3581400"/>
              <a:ext cx="1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1981200" y="5410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Ellipse 85"/>
            <p:cNvSpPr/>
            <p:nvPr/>
          </p:nvSpPr>
          <p:spPr bwMode="auto">
            <a:xfrm>
              <a:off x="1447800" y="49530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>
              <a:endCxn id="86" idx="0"/>
            </p:cNvCxnSpPr>
            <p:nvPr/>
          </p:nvCxnSpPr>
          <p:spPr bwMode="auto">
            <a:xfrm>
              <a:off x="1600200" y="4800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1600200" y="52578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447800" y="5410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>
              <a:stCxn id="82" idx="0"/>
            </p:cNvCxnSpPr>
            <p:nvPr/>
          </p:nvCxnSpPr>
          <p:spPr bwMode="auto">
            <a:xfrm>
              <a:off x="21336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" name="Gruppieren 1"/>
            <p:cNvGrpSpPr/>
            <p:nvPr/>
          </p:nvGrpSpPr>
          <p:grpSpPr>
            <a:xfrm flipV="1">
              <a:off x="381000" y="2667000"/>
              <a:ext cx="1905000" cy="1066800"/>
              <a:chOff x="5334000" y="2819400"/>
              <a:chExt cx="1905000" cy="1066800"/>
            </a:xfrm>
          </p:grpSpPr>
          <p:cxnSp>
            <p:nvCxnSpPr>
              <p:cNvPr id="105" name="Gerade Verbindung 104"/>
              <p:cNvCxnSpPr>
                <a:stCxn id="210" idx="0"/>
              </p:cNvCxnSpPr>
              <p:nvPr/>
            </p:nvCxnSpPr>
            <p:spPr bwMode="auto">
              <a:xfrm>
                <a:off x="5486400" y="2819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6" name="Gerade Verbindung 105"/>
              <p:cNvCxnSpPr/>
              <p:nvPr/>
            </p:nvCxnSpPr>
            <p:spPr bwMode="auto">
              <a:xfrm>
                <a:off x="5486400" y="3657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Gerade Verbindung 106"/>
              <p:cNvCxnSpPr/>
              <p:nvPr/>
            </p:nvCxnSpPr>
            <p:spPr bwMode="auto">
              <a:xfrm>
                <a:off x="5334000" y="3886200"/>
                <a:ext cx="304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8" name="Gerade Verbindung 107"/>
              <p:cNvCxnSpPr/>
              <p:nvPr/>
            </p:nvCxnSpPr>
            <p:spPr bwMode="auto">
              <a:xfrm>
                <a:off x="6019800" y="3352800"/>
                <a:ext cx="8382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09" name="Gruppieren 108"/>
              <p:cNvGrpSpPr/>
              <p:nvPr/>
            </p:nvGrpSpPr>
            <p:grpSpPr>
              <a:xfrm>
                <a:off x="6553200" y="2971800"/>
                <a:ext cx="533400" cy="762000"/>
                <a:chOff x="1600200" y="4419600"/>
                <a:chExt cx="533400" cy="762000"/>
              </a:xfrm>
            </p:grpSpPr>
            <p:sp>
              <p:nvSpPr>
                <p:cNvPr id="110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1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2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3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4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5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16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118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19" name="Gerade Verbindung 118"/>
              <p:cNvCxnSpPr/>
              <p:nvPr/>
            </p:nvCxnSpPr>
            <p:spPr bwMode="auto">
              <a:xfrm>
                <a:off x="6934200" y="3886200"/>
                <a:ext cx="304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22" name="Gruppieren 121"/>
              <p:cNvGrpSpPr/>
              <p:nvPr/>
            </p:nvGrpSpPr>
            <p:grpSpPr>
              <a:xfrm flipH="1">
                <a:off x="5486400" y="2971800"/>
                <a:ext cx="533400" cy="762000"/>
                <a:chOff x="1600200" y="4419600"/>
                <a:chExt cx="533400" cy="762000"/>
              </a:xfrm>
            </p:grpSpPr>
            <p:sp>
              <p:nvSpPr>
                <p:cNvPr id="124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5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6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8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3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4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5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139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40" name="Gerade Verbindung 139"/>
              <p:cNvCxnSpPr/>
              <p:nvPr/>
            </p:nvCxnSpPr>
            <p:spPr bwMode="auto">
              <a:xfrm>
                <a:off x="5486400" y="2971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1" name="Gerade Verbindung 140"/>
              <p:cNvCxnSpPr/>
              <p:nvPr/>
            </p:nvCxnSpPr>
            <p:spPr bwMode="auto">
              <a:xfrm>
                <a:off x="6019800" y="2971800"/>
                <a:ext cx="0" cy="381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3" name="Gerade Verbindung 172"/>
              <p:cNvCxnSpPr/>
              <p:nvPr/>
            </p:nvCxnSpPr>
            <p:spPr bwMode="auto">
              <a:xfrm>
                <a:off x="7086600" y="3657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" name="Ellipse 2"/>
            <p:cNvSpPr/>
            <p:nvPr/>
          </p:nvSpPr>
          <p:spPr bwMode="auto">
            <a:xfrm>
              <a:off x="1752600" y="3124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4" name="Ellipse 173"/>
            <p:cNvSpPr/>
            <p:nvPr/>
          </p:nvSpPr>
          <p:spPr bwMode="auto">
            <a:xfrm>
              <a:off x="762000" y="3124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5" name="Ellipse 174"/>
            <p:cNvSpPr/>
            <p:nvPr/>
          </p:nvSpPr>
          <p:spPr bwMode="auto">
            <a:xfrm>
              <a:off x="381000" y="3886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" name="Gerade Verbindung 5"/>
            <p:cNvCxnSpPr>
              <a:stCxn id="175" idx="4"/>
            </p:cNvCxnSpPr>
            <p:nvPr/>
          </p:nvCxnSpPr>
          <p:spPr bwMode="auto">
            <a:xfrm>
              <a:off x="533400" y="4191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457200" y="4343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0" name="Ellipse 209"/>
            <p:cNvSpPr/>
            <p:nvPr/>
          </p:nvSpPr>
          <p:spPr bwMode="auto">
            <a:xfrm>
              <a:off x="381000" y="3733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Gerade Verbindung mit Pfeil 24"/>
            <p:cNvCxnSpPr>
              <a:stCxn id="134" idx="0"/>
              <a:endCxn id="210" idx="0"/>
            </p:cNvCxnSpPr>
            <p:nvPr/>
          </p:nvCxnSpPr>
          <p:spPr bwMode="auto">
            <a:xfrm>
              <a:off x="533400" y="3352800"/>
              <a:ext cx="0" cy="3810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1" name="Textfeld 210"/>
          <p:cNvSpPr txBox="1"/>
          <p:nvPr/>
        </p:nvSpPr>
        <p:spPr>
          <a:xfrm>
            <a:off x="3682527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grpSp>
        <p:nvGrpSpPr>
          <p:cNvPr id="153" name="Gruppieren 152"/>
          <p:cNvGrpSpPr/>
          <p:nvPr/>
        </p:nvGrpSpPr>
        <p:grpSpPr>
          <a:xfrm>
            <a:off x="5638800" y="4648200"/>
            <a:ext cx="304800" cy="762000"/>
            <a:chOff x="4876800" y="1828800"/>
            <a:chExt cx="457200" cy="685800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Gerade Verbindung 155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" name="Gerade Verbindung 6"/>
          <p:cNvCxnSpPr/>
          <p:nvPr/>
        </p:nvCxnSpPr>
        <p:spPr bwMode="auto">
          <a:xfrm>
            <a:off x="5054127" y="44196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5638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5739927" y="47244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57912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33166045"/>
              </p:ext>
            </p:extLst>
          </p:nvPr>
        </p:nvGraphicFramePr>
        <p:xfrm>
          <a:off x="533400" y="1524000"/>
          <a:ext cx="2640013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95" name="Formel" r:id="rId4" imgW="1739880" imgH="431640" progId="Equation.3">
                  <p:embed/>
                </p:oleObj>
              </mc:Choice>
              <mc:Fallback>
                <p:oleObj name="Formel" r:id="rId4" imgW="1739880" imgH="431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24000"/>
                        <a:ext cx="2640013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Gerade Verbindung mit Pfeil 11"/>
          <p:cNvCxnSpPr/>
          <p:nvPr/>
        </p:nvCxnSpPr>
        <p:spPr bwMode="auto">
          <a:xfrm>
            <a:off x="4520727" y="4800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4368327" y="4495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61" name="Textfeld 160"/>
          <p:cNvSpPr txBox="1"/>
          <p:nvPr/>
        </p:nvSpPr>
        <p:spPr>
          <a:xfrm>
            <a:off x="5238293" y="4114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238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Gefaltete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PMOS </a:t>
            </a:r>
            <a:r>
              <a:rPr lang="de-DE" sz="1400" dirty="0" smtClean="0"/>
              <a:t>Bias-Stromquelle wird benutzt um einen richtigen Arbeitspunkt von </a:t>
            </a:r>
            <a:r>
              <a:rPr lang="de-DE" sz="1400" dirty="0" err="1" smtClean="0"/>
              <a:t>Kaskode</a:t>
            </a:r>
            <a:r>
              <a:rPr lang="de-DE" sz="1400" dirty="0" smtClean="0"/>
              <a:t> zu erreichen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105" name="Gerade Verbindung 104"/>
          <p:cNvCxnSpPr/>
          <p:nvPr/>
        </p:nvCxnSpPr>
        <p:spPr bwMode="auto">
          <a:xfrm flipH="1">
            <a:off x="1828800" y="3733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H="1">
            <a:off x="1828800" y="3733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0" name="Gruppieren 109"/>
          <p:cNvGrpSpPr/>
          <p:nvPr/>
        </p:nvGrpSpPr>
        <p:grpSpPr>
          <a:xfrm>
            <a:off x="2286000" y="3200400"/>
            <a:ext cx="533400" cy="762000"/>
            <a:chOff x="1600200" y="4419600"/>
            <a:chExt cx="533400" cy="762000"/>
          </a:xfrm>
        </p:grpSpPr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3" name="Gruppieren 122"/>
          <p:cNvGrpSpPr/>
          <p:nvPr/>
        </p:nvGrpSpPr>
        <p:grpSpPr>
          <a:xfrm flipH="1">
            <a:off x="1981200" y="3581400"/>
            <a:ext cx="609600" cy="609600"/>
            <a:chOff x="1295400" y="5334000"/>
            <a:chExt cx="609600" cy="609600"/>
          </a:xfrm>
        </p:grpSpPr>
        <p:cxnSp>
          <p:nvCxnSpPr>
            <p:cNvPr id="124" name="Gerade Verbindung 123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124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Gerade Verbindung 127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9" name="Gerade Verbindung 128"/>
          <p:cNvCxnSpPr/>
          <p:nvPr/>
        </p:nvCxnSpPr>
        <p:spPr bwMode="auto">
          <a:xfrm flipH="1" flipV="1">
            <a:off x="2286000" y="3581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0" name="Gruppieren 129"/>
          <p:cNvGrpSpPr/>
          <p:nvPr/>
        </p:nvGrpSpPr>
        <p:grpSpPr>
          <a:xfrm>
            <a:off x="1295400" y="4191000"/>
            <a:ext cx="533400" cy="762000"/>
            <a:chOff x="1600200" y="4419600"/>
            <a:chExt cx="533400" cy="762000"/>
          </a:xfrm>
        </p:grpSpPr>
        <p:sp>
          <p:nvSpPr>
            <p:cNvPr id="13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9" name="Gerade Verbindung 138"/>
          <p:cNvCxnSpPr/>
          <p:nvPr/>
        </p:nvCxnSpPr>
        <p:spPr bwMode="auto">
          <a:xfrm>
            <a:off x="1676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>
            <a:stCxn id="137" idx="0"/>
          </p:cNvCxnSpPr>
          <p:nvPr/>
        </p:nvCxnSpPr>
        <p:spPr bwMode="auto">
          <a:xfrm>
            <a:off x="18288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mit Pfeil 140"/>
          <p:cNvCxnSpPr/>
          <p:nvPr/>
        </p:nvCxnSpPr>
        <p:spPr bwMode="auto">
          <a:xfrm>
            <a:off x="990600" y="4572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Textfeld 141"/>
          <p:cNvSpPr txBox="1"/>
          <p:nvPr/>
        </p:nvSpPr>
        <p:spPr>
          <a:xfrm>
            <a:off x="1167927" y="4267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2" name="Ellipse 1"/>
          <p:cNvSpPr/>
          <p:nvPr/>
        </p:nvSpPr>
        <p:spPr bwMode="auto">
          <a:xfrm>
            <a:off x="2438400" y="3505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1828800" y="3200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20" idx="1"/>
          </p:cNvCxnSpPr>
          <p:nvPr/>
        </p:nvCxnSpPr>
        <p:spPr bwMode="auto">
          <a:xfrm flipH="1">
            <a:off x="1828800" y="32004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4267200" y="3733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H="1">
            <a:off x="4267200" y="3733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>
            <a:off x="4724400" y="32004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9" name="Gruppieren 88"/>
          <p:cNvGrpSpPr/>
          <p:nvPr/>
        </p:nvGrpSpPr>
        <p:grpSpPr>
          <a:xfrm flipH="1">
            <a:off x="4419600" y="3581400"/>
            <a:ext cx="609600" cy="609600"/>
            <a:chOff x="1295400" y="5334000"/>
            <a:chExt cx="609600" cy="6096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7" name="Gerade Verbindung 96"/>
          <p:cNvCxnSpPr/>
          <p:nvPr/>
        </p:nvCxnSpPr>
        <p:spPr bwMode="auto">
          <a:xfrm flipH="1" flipV="1">
            <a:off x="4724400" y="3581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8" name="Gruppieren 97"/>
          <p:cNvGrpSpPr/>
          <p:nvPr/>
        </p:nvGrpSpPr>
        <p:grpSpPr>
          <a:xfrm>
            <a:off x="3733800" y="4191000"/>
            <a:ext cx="533400" cy="762000"/>
            <a:chOff x="1600200" y="4419600"/>
            <a:chExt cx="533400" cy="762000"/>
          </a:xfrm>
        </p:grpSpPr>
        <p:sp>
          <p:nvSpPr>
            <p:cNvPr id="9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9" name="Gerade Verbindung 108"/>
          <p:cNvCxnSpPr/>
          <p:nvPr/>
        </p:nvCxnSpPr>
        <p:spPr bwMode="auto">
          <a:xfrm>
            <a:off x="41148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>
            <a:stCxn id="107" idx="0"/>
          </p:cNvCxnSpPr>
          <p:nvPr/>
        </p:nvCxnSpPr>
        <p:spPr bwMode="auto">
          <a:xfrm>
            <a:off x="42672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mit Pfeil 113"/>
          <p:cNvCxnSpPr/>
          <p:nvPr/>
        </p:nvCxnSpPr>
        <p:spPr bwMode="auto">
          <a:xfrm>
            <a:off x="3429000" y="4572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Textfeld 114"/>
          <p:cNvSpPr txBox="1"/>
          <p:nvPr/>
        </p:nvSpPr>
        <p:spPr>
          <a:xfrm>
            <a:off x="3606327" y="4267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17" name="Ellipse 116"/>
          <p:cNvSpPr/>
          <p:nvPr/>
        </p:nvSpPr>
        <p:spPr bwMode="auto">
          <a:xfrm>
            <a:off x="4876800" y="3505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/>
          <p:nvPr/>
        </p:nvCxnSpPr>
        <p:spPr bwMode="auto">
          <a:xfrm flipV="1">
            <a:off x="4267200" y="3200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>
            <a:stCxn id="86" idx="1"/>
          </p:cNvCxnSpPr>
          <p:nvPr/>
        </p:nvCxnSpPr>
        <p:spPr bwMode="auto">
          <a:xfrm flipH="1">
            <a:off x="4267200" y="32004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Ellipse 144"/>
          <p:cNvSpPr/>
          <p:nvPr/>
        </p:nvSpPr>
        <p:spPr bwMode="auto">
          <a:xfrm>
            <a:off x="4114800" y="27432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6" name="Gerade Verbindung 145"/>
          <p:cNvCxnSpPr>
            <a:stCxn id="145" idx="4"/>
          </p:cNvCxnSpPr>
          <p:nvPr/>
        </p:nvCxnSpPr>
        <p:spPr bwMode="auto">
          <a:xfrm>
            <a:off x="42672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Ellipse 146"/>
          <p:cNvSpPr/>
          <p:nvPr/>
        </p:nvSpPr>
        <p:spPr bwMode="auto">
          <a:xfrm>
            <a:off x="4114800" y="2590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8" name="Gerade Verbindung 147"/>
          <p:cNvCxnSpPr/>
          <p:nvPr/>
        </p:nvCxnSpPr>
        <p:spPr bwMode="auto">
          <a:xfrm>
            <a:off x="4114800" y="243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4267200" y="2438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>
            <a:endCxn id="145" idx="4"/>
          </p:cNvCxnSpPr>
          <p:nvPr/>
        </p:nvCxnSpPr>
        <p:spPr bwMode="auto">
          <a:xfrm>
            <a:off x="4267200" y="2743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>
            <a:stCxn id="87" idx="0"/>
          </p:cNvCxnSpPr>
          <p:nvPr/>
        </p:nvCxnSpPr>
        <p:spPr bwMode="auto">
          <a:xfrm>
            <a:off x="5257800" y="3962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hteck 17"/>
          <p:cNvSpPr/>
          <p:nvPr/>
        </p:nvSpPr>
        <p:spPr bwMode="auto">
          <a:xfrm>
            <a:off x="5181600" y="4419600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0" name="Gerade Verbindung 149"/>
          <p:cNvCxnSpPr/>
          <p:nvPr/>
        </p:nvCxnSpPr>
        <p:spPr bwMode="auto">
          <a:xfrm>
            <a:off x="52578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5105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25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7357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Gefaltete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NMOS Stromquelle als Last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78" name="Gerade Verbindung 77"/>
          <p:cNvCxnSpPr/>
          <p:nvPr/>
        </p:nvCxnSpPr>
        <p:spPr bwMode="auto">
          <a:xfrm flipH="1">
            <a:off x="1447800" y="3733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H="1">
            <a:off x="1447800" y="3733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>
            <a:off x="1905000" y="32004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9" name="Gruppieren 88"/>
          <p:cNvGrpSpPr/>
          <p:nvPr/>
        </p:nvGrpSpPr>
        <p:grpSpPr>
          <a:xfrm flipH="1">
            <a:off x="1600200" y="3581400"/>
            <a:ext cx="609600" cy="609600"/>
            <a:chOff x="1295400" y="5334000"/>
            <a:chExt cx="609600" cy="6096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7" name="Gerade Verbindung 96"/>
          <p:cNvCxnSpPr/>
          <p:nvPr/>
        </p:nvCxnSpPr>
        <p:spPr bwMode="auto">
          <a:xfrm flipH="1" flipV="1">
            <a:off x="1905000" y="3581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8" name="Gruppieren 97"/>
          <p:cNvGrpSpPr/>
          <p:nvPr/>
        </p:nvGrpSpPr>
        <p:grpSpPr>
          <a:xfrm>
            <a:off x="914400" y="4191000"/>
            <a:ext cx="533400" cy="762000"/>
            <a:chOff x="1600200" y="4419600"/>
            <a:chExt cx="533400" cy="762000"/>
          </a:xfrm>
        </p:grpSpPr>
        <p:sp>
          <p:nvSpPr>
            <p:cNvPr id="9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9" name="Gerade Verbindung 108"/>
          <p:cNvCxnSpPr/>
          <p:nvPr/>
        </p:nvCxnSpPr>
        <p:spPr bwMode="auto">
          <a:xfrm>
            <a:off x="1295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>
            <a:stCxn id="107" idx="0"/>
          </p:cNvCxnSpPr>
          <p:nvPr/>
        </p:nvCxnSpPr>
        <p:spPr bwMode="auto">
          <a:xfrm>
            <a:off x="14478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mit Pfeil 113"/>
          <p:cNvCxnSpPr/>
          <p:nvPr/>
        </p:nvCxnSpPr>
        <p:spPr bwMode="auto">
          <a:xfrm>
            <a:off x="609600" y="4572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Textfeld 114"/>
          <p:cNvSpPr txBox="1"/>
          <p:nvPr/>
        </p:nvSpPr>
        <p:spPr>
          <a:xfrm>
            <a:off x="786927" y="4267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17" name="Ellipse 116"/>
          <p:cNvSpPr/>
          <p:nvPr/>
        </p:nvSpPr>
        <p:spPr bwMode="auto">
          <a:xfrm>
            <a:off x="2057400" y="3505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/>
          <p:nvPr/>
        </p:nvCxnSpPr>
        <p:spPr bwMode="auto">
          <a:xfrm flipV="1">
            <a:off x="1447800" y="3200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>
            <a:stCxn id="86" idx="1"/>
          </p:cNvCxnSpPr>
          <p:nvPr/>
        </p:nvCxnSpPr>
        <p:spPr bwMode="auto">
          <a:xfrm flipH="1">
            <a:off x="1447800" y="32004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Ellipse 144"/>
          <p:cNvSpPr/>
          <p:nvPr/>
        </p:nvSpPr>
        <p:spPr bwMode="auto">
          <a:xfrm>
            <a:off x="1295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6" name="Gerade Verbindung 145"/>
          <p:cNvCxnSpPr>
            <a:stCxn id="145" idx="4"/>
          </p:cNvCxnSpPr>
          <p:nvPr/>
        </p:nvCxnSpPr>
        <p:spPr bwMode="auto">
          <a:xfrm>
            <a:off x="14478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Ellipse 146"/>
          <p:cNvSpPr/>
          <p:nvPr/>
        </p:nvSpPr>
        <p:spPr bwMode="auto">
          <a:xfrm>
            <a:off x="1295400" y="2590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8" name="Gerade Verbindung 147"/>
          <p:cNvCxnSpPr/>
          <p:nvPr/>
        </p:nvCxnSpPr>
        <p:spPr bwMode="auto">
          <a:xfrm>
            <a:off x="1295400" y="243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1447800" y="2438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>
            <a:endCxn id="145" idx="4"/>
          </p:cNvCxnSpPr>
          <p:nvPr/>
        </p:nvCxnSpPr>
        <p:spPr bwMode="auto">
          <a:xfrm>
            <a:off x="1447800" y="2743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>
            <a:stCxn id="87" idx="0"/>
          </p:cNvCxnSpPr>
          <p:nvPr/>
        </p:nvCxnSpPr>
        <p:spPr bwMode="auto">
          <a:xfrm>
            <a:off x="2438400" y="3962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hteck 17"/>
          <p:cNvSpPr/>
          <p:nvPr/>
        </p:nvSpPr>
        <p:spPr bwMode="auto">
          <a:xfrm>
            <a:off x="2362200" y="4419600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0" name="Gerade Verbindung 149"/>
          <p:cNvCxnSpPr/>
          <p:nvPr/>
        </p:nvCxnSpPr>
        <p:spPr bwMode="auto">
          <a:xfrm>
            <a:off x="243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28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4384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 flipH="1">
            <a:off x="5791200" y="3733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H="1">
            <a:off x="5791200" y="3733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2" name="Gruppieren 151"/>
          <p:cNvGrpSpPr/>
          <p:nvPr/>
        </p:nvGrpSpPr>
        <p:grpSpPr>
          <a:xfrm>
            <a:off x="6248400" y="3200400"/>
            <a:ext cx="533400" cy="762000"/>
            <a:chOff x="1600200" y="4419600"/>
            <a:chExt cx="533400" cy="762000"/>
          </a:xfrm>
        </p:grpSpPr>
        <p:sp>
          <p:nvSpPr>
            <p:cNvPr id="15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 flipH="1">
            <a:off x="5943600" y="3581400"/>
            <a:ext cx="609600" cy="609600"/>
            <a:chOff x="1295400" y="5334000"/>
            <a:chExt cx="609600" cy="6096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" name="Gerade Verbindung 163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7" name="Gerade Verbindung 166"/>
          <p:cNvCxnSpPr/>
          <p:nvPr/>
        </p:nvCxnSpPr>
        <p:spPr bwMode="auto">
          <a:xfrm flipH="1" flipV="1">
            <a:off x="6248400" y="3581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8" name="Gruppieren 167"/>
          <p:cNvGrpSpPr/>
          <p:nvPr/>
        </p:nvGrpSpPr>
        <p:grpSpPr>
          <a:xfrm>
            <a:off x="5257800" y="4191000"/>
            <a:ext cx="533400" cy="762000"/>
            <a:chOff x="1600200" y="4419600"/>
            <a:chExt cx="533400" cy="762000"/>
          </a:xfrm>
        </p:grpSpPr>
        <p:sp>
          <p:nvSpPr>
            <p:cNvPr id="16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77" name="Gerade Verbindung 176"/>
          <p:cNvCxnSpPr/>
          <p:nvPr/>
        </p:nvCxnSpPr>
        <p:spPr bwMode="auto">
          <a:xfrm>
            <a:off x="56388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>
            <a:stCxn id="175" idx="0"/>
          </p:cNvCxnSpPr>
          <p:nvPr/>
        </p:nvCxnSpPr>
        <p:spPr bwMode="auto">
          <a:xfrm>
            <a:off x="57912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mit Pfeil 178"/>
          <p:cNvCxnSpPr/>
          <p:nvPr/>
        </p:nvCxnSpPr>
        <p:spPr bwMode="auto">
          <a:xfrm>
            <a:off x="4953000" y="4572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Textfeld 179"/>
          <p:cNvSpPr txBox="1"/>
          <p:nvPr/>
        </p:nvSpPr>
        <p:spPr>
          <a:xfrm>
            <a:off x="5130327" y="4267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81" name="Ellipse 180"/>
          <p:cNvSpPr/>
          <p:nvPr/>
        </p:nvSpPr>
        <p:spPr bwMode="auto">
          <a:xfrm>
            <a:off x="6400800" y="3505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 flipV="1">
            <a:off x="5791200" y="3200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>
            <a:stCxn id="158" idx="1"/>
          </p:cNvCxnSpPr>
          <p:nvPr/>
        </p:nvCxnSpPr>
        <p:spPr bwMode="auto">
          <a:xfrm flipH="1">
            <a:off x="5791200" y="32004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57912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>
            <a:stCxn id="159" idx="0"/>
          </p:cNvCxnSpPr>
          <p:nvPr/>
        </p:nvCxnSpPr>
        <p:spPr bwMode="auto">
          <a:xfrm>
            <a:off x="6781800" y="3962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6781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5" name="Gruppieren 194"/>
          <p:cNvGrpSpPr/>
          <p:nvPr/>
        </p:nvGrpSpPr>
        <p:grpSpPr>
          <a:xfrm>
            <a:off x="7848600" y="4419600"/>
            <a:ext cx="533400" cy="762000"/>
            <a:chOff x="1600200" y="4419600"/>
            <a:chExt cx="533400" cy="762000"/>
          </a:xfrm>
        </p:grpSpPr>
        <p:sp>
          <p:nvSpPr>
            <p:cNvPr id="19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4" name="Gruppieren 203"/>
          <p:cNvGrpSpPr/>
          <p:nvPr/>
        </p:nvGrpSpPr>
        <p:grpSpPr>
          <a:xfrm flipH="1">
            <a:off x="6781800" y="4419600"/>
            <a:ext cx="533400" cy="762000"/>
            <a:chOff x="1600200" y="4419600"/>
            <a:chExt cx="533400" cy="762000"/>
          </a:xfrm>
        </p:grpSpPr>
        <p:sp>
          <p:nvSpPr>
            <p:cNvPr id="20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3" name="Gerade Verbindung 212"/>
          <p:cNvCxnSpPr/>
          <p:nvPr/>
        </p:nvCxnSpPr>
        <p:spPr bwMode="auto">
          <a:xfrm>
            <a:off x="6629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8229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7315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5" name="Gruppieren 214"/>
          <p:cNvGrpSpPr/>
          <p:nvPr/>
        </p:nvGrpSpPr>
        <p:grpSpPr>
          <a:xfrm flipV="1">
            <a:off x="4038600" y="2286000"/>
            <a:ext cx="1905000" cy="914400"/>
            <a:chOff x="5334000" y="2971800"/>
            <a:chExt cx="1905000" cy="9144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19" name="Gruppieren 21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0" name="Gerade Verbindung 219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1" name="Ellipse 240"/>
          <p:cNvSpPr/>
          <p:nvPr/>
        </p:nvSpPr>
        <p:spPr bwMode="auto">
          <a:xfrm>
            <a:off x="4419600" y="2743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5" name="Gerade Verbindung mit Pfeil 244"/>
          <p:cNvCxnSpPr>
            <a:stCxn id="230" idx="0"/>
            <a:endCxn id="244" idx="0"/>
          </p:cNvCxnSpPr>
          <p:nvPr/>
        </p:nvCxnSpPr>
        <p:spPr bwMode="auto">
          <a:xfrm>
            <a:off x="41910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" name="Textfeld 245"/>
          <p:cNvSpPr txBox="1"/>
          <p:nvPr/>
        </p:nvSpPr>
        <p:spPr>
          <a:xfrm>
            <a:off x="4444527" y="3352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4038600" y="3352800"/>
            <a:ext cx="304800" cy="609600"/>
            <a:chOff x="4038600" y="3352800"/>
            <a:chExt cx="304800" cy="609600"/>
          </a:xfrm>
        </p:grpSpPr>
        <p:sp>
          <p:nvSpPr>
            <p:cNvPr id="242" name="Ellipse 241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3" name="Gerade Verbindung 242"/>
            <p:cNvCxnSpPr>
              <a:stCxn id="242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4" name="Ellipse 243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7" name="Gerade Verbindung 246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" name="Gerade Verbindung 8"/>
          <p:cNvCxnSpPr/>
          <p:nvPr/>
        </p:nvCxnSpPr>
        <p:spPr bwMode="auto">
          <a:xfrm flipV="1">
            <a:off x="7924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>
            <a:endCxn id="201" idx="1"/>
          </p:cNvCxnSpPr>
          <p:nvPr/>
        </p:nvCxnSpPr>
        <p:spPr bwMode="auto">
          <a:xfrm>
            <a:off x="7924800" y="4419600"/>
            <a:ext cx="4572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8" name="Gruppieren 247"/>
          <p:cNvGrpSpPr/>
          <p:nvPr/>
        </p:nvGrpSpPr>
        <p:grpSpPr>
          <a:xfrm flipV="1">
            <a:off x="8229600" y="3657600"/>
            <a:ext cx="304800" cy="609600"/>
            <a:chOff x="4038600" y="3352800"/>
            <a:chExt cx="304800" cy="609600"/>
          </a:xfrm>
        </p:grpSpPr>
        <p:sp>
          <p:nvSpPr>
            <p:cNvPr id="249" name="Ellipse 248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0" name="Gerade Verbindung 249"/>
            <p:cNvCxnSpPr>
              <a:stCxn id="249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1" name="Ellipse 250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2" name="Gerade Verbindung 251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" name="Gerade Verbindung mit Pfeil 13"/>
          <p:cNvCxnSpPr>
            <a:stCxn id="251" idx="0"/>
            <a:endCxn id="201" idx="1"/>
          </p:cNvCxnSpPr>
          <p:nvPr/>
        </p:nvCxnSpPr>
        <p:spPr bwMode="auto">
          <a:xfrm>
            <a:off x="8382000" y="4267200"/>
            <a:ext cx="1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3" name="Ellipse 252"/>
          <p:cNvSpPr/>
          <p:nvPr/>
        </p:nvSpPr>
        <p:spPr bwMode="auto">
          <a:xfrm>
            <a:off x="5410200" y="2743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4" name="Textfeld 253"/>
          <p:cNvSpPr txBox="1"/>
          <p:nvPr/>
        </p:nvSpPr>
        <p:spPr>
          <a:xfrm>
            <a:off x="6813566" y="3810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55" name="Textfeld 254"/>
          <p:cNvSpPr txBox="1"/>
          <p:nvPr/>
        </p:nvSpPr>
        <p:spPr>
          <a:xfrm>
            <a:off x="8454194" y="36576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Iload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3048000" y="3810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" name="Textfeld 255"/>
          <p:cNvSpPr txBox="1"/>
          <p:nvPr/>
        </p:nvSpPr>
        <p:spPr>
          <a:xfrm>
            <a:off x="2514600" y="3810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462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Gefaltete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Kleinsignalschaltung</a:t>
            </a:r>
          </a:p>
          <a:p>
            <a:r>
              <a:rPr lang="de-DE" sz="1400" dirty="0"/>
              <a:t>Wir entfernen alle </a:t>
            </a:r>
            <a:r>
              <a:rPr lang="de-DE" sz="1400" dirty="0" smtClean="0"/>
              <a:t>konstanten Stromquelle</a:t>
            </a:r>
          </a:p>
          <a:p>
            <a:r>
              <a:rPr lang="de-DE" sz="1400" dirty="0" smtClean="0"/>
              <a:t>Gefaltete </a:t>
            </a:r>
            <a:r>
              <a:rPr lang="de-DE" sz="1400" dirty="0" err="1" smtClean="0"/>
              <a:t>Kaskode</a:t>
            </a:r>
            <a:endParaRPr lang="de-DE" sz="1400" dirty="0" smtClean="0"/>
          </a:p>
          <a:p>
            <a:r>
              <a:rPr lang="de-DE" sz="1400" dirty="0" smtClean="0"/>
              <a:t>A = -</a:t>
            </a:r>
            <a:r>
              <a:rPr lang="de-DE" sz="1400" dirty="0" err="1" smtClean="0"/>
              <a:t>gmin</a:t>
            </a:r>
            <a:r>
              <a:rPr lang="de-DE" sz="1400" dirty="0" smtClean="0"/>
              <a:t> * </a:t>
            </a:r>
            <a:r>
              <a:rPr lang="de-DE" sz="1400" dirty="0" err="1" smtClean="0"/>
              <a:t>Rout</a:t>
            </a:r>
            <a:endParaRPr lang="de-DE" sz="1400" dirty="0" smtClean="0"/>
          </a:p>
          <a:p>
            <a:r>
              <a:rPr lang="de-DE" sz="1400" dirty="0" err="1" smtClean="0"/>
              <a:t>Rout</a:t>
            </a:r>
            <a:r>
              <a:rPr lang="de-DE" sz="1400" dirty="0" smtClean="0"/>
              <a:t> = </a:t>
            </a:r>
            <a:r>
              <a:rPr lang="de-DE" sz="1400" dirty="0" err="1" smtClean="0"/>
              <a:t>rdsload</a:t>
            </a:r>
            <a:r>
              <a:rPr lang="de-DE" sz="1400" dirty="0" smtClean="0"/>
              <a:t> || (</a:t>
            </a:r>
            <a:r>
              <a:rPr lang="de-DE" sz="1400" dirty="0" err="1" smtClean="0"/>
              <a:t>gmcasc</a:t>
            </a:r>
            <a:r>
              <a:rPr lang="de-DE" sz="1400" dirty="0" smtClean="0"/>
              <a:t>*</a:t>
            </a:r>
            <a:r>
              <a:rPr lang="de-DE" sz="1400" dirty="0" err="1" smtClean="0"/>
              <a:t>rdscasc</a:t>
            </a:r>
            <a:r>
              <a:rPr lang="de-DE" sz="1400" dirty="0" smtClean="0"/>
              <a:t>* </a:t>
            </a:r>
            <a:r>
              <a:rPr lang="de-DE" sz="1400" dirty="0" err="1" smtClean="0"/>
              <a:t>Rdsin</a:t>
            </a:r>
            <a:r>
              <a:rPr lang="de-DE" sz="1400" dirty="0" smtClean="0"/>
              <a:t>)</a:t>
            </a:r>
          </a:p>
          <a:p>
            <a:r>
              <a:rPr lang="de-DE" sz="1400" dirty="0" smtClean="0"/>
              <a:t>Korrektur für </a:t>
            </a:r>
            <a:r>
              <a:rPr lang="de-DE" sz="1400" dirty="0" err="1" smtClean="0"/>
              <a:t>Iout_casc</a:t>
            </a:r>
            <a:r>
              <a:rPr lang="de-DE" sz="1400" dirty="0" smtClean="0"/>
              <a:t> &lt; </a:t>
            </a:r>
            <a:r>
              <a:rPr lang="de-DE" sz="1400" dirty="0" err="1" smtClean="0"/>
              <a:t>Iin_casc</a:t>
            </a:r>
            <a:r>
              <a:rPr lang="de-DE" sz="1400" dirty="0" smtClean="0"/>
              <a:t>: </a:t>
            </a:r>
            <a:r>
              <a:rPr lang="de-DE" sz="1400" dirty="0" err="1" smtClean="0"/>
              <a:t>gmcasc</a:t>
            </a:r>
            <a:r>
              <a:rPr lang="de-DE" sz="1400" dirty="0" smtClean="0"/>
              <a:t>*</a:t>
            </a:r>
            <a:r>
              <a:rPr lang="de-DE" sz="1400" dirty="0" err="1" smtClean="0"/>
              <a:t>Rdsin</a:t>
            </a:r>
            <a:r>
              <a:rPr lang="de-DE" sz="1400" dirty="0" smtClean="0"/>
              <a:t>/(1+gmcasc*</a:t>
            </a:r>
            <a:r>
              <a:rPr lang="de-DE" sz="1400" dirty="0" err="1" smtClean="0"/>
              <a:t>Rdsin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78" name="Gerade Verbindung 77"/>
          <p:cNvCxnSpPr/>
          <p:nvPr/>
        </p:nvCxnSpPr>
        <p:spPr bwMode="auto">
          <a:xfrm flipH="1">
            <a:off x="1447800" y="3733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H="1">
            <a:off x="1447800" y="3733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>
            <a:off x="1905000" y="32004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9" name="Gruppieren 88"/>
          <p:cNvGrpSpPr/>
          <p:nvPr/>
        </p:nvGrpSpPr>
        <p:grpSpPr>
          <a:xfrm flipH="1">
            <a:off x="1600200" y="3581400"/>
            <a:ext cx="609600" cy="609600"/>
            <a:chOff x="1295400" y="5334000"/>
            <a:chExt cx="609600" cy="6096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7" name="Gerade Verbindung 96"/>
          <p:cNvCxnSpPr/>
          <p:nvPr/>
        </p:nvCxnSpPr>
        <p:spPr bwMode="auto">
          <a:xfrm flipH="1" flipV="1">
            <a:off x="1905000" y="35814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8" name="Gruppieren 97"/>
          <p:cNvGrpSpPr/>
          <p:nvPr/>
        </p:nvGrpSpPr>
        <p:grpSpPr>
          <a:xfrm>
            <a:off x="914400" y="4191000"/>
            <a:ext cx="533400" cy="762000"/>
            <a:chOff x="1600200" y="4419600"/>
            <a:chExt cx="533400" cy="762000"/>
          </a:xfrm>
        </p:grpSpPr>
        <p:sp>
          <p:nvSpPr>
            <p:cNvPr id="9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9" name="Gerade Verbindung 108"/>
          <p:cNvCxnSpPr/>
          <p:nvPr/>
        </p:nvCxnSpPr>
        <p:spPr bwMode="auto">
          <a:xfrm>
            <a:off x="12954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>
            <a:stCxn id="107" idx="0"/>
          </p:cNvCxnSpPr>
          <p:nvPr/>
        </p:nvCxnSpPr>
        <p:spPr bwMode="auto">
          <a:xfrm>
            <a:off x="14478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mit Pfeil 113"/>
          <p:cNvCxnSpPr/>
          <p:nvPr/>
        </p:nvCxnSpPr>
        <p:spPr bwMode="auto">
          <a:xfrm>
            <a:off x="609600" y="4572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Textfeld 114"/>
          <p:cNvSpPr txBox="1"/>
          <p:nvPr/>
        </p:nvSpPr>
        <p:spPr>
          <a:xfrm>
            <a:off x="786927" y="42672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17" name="Ellipse 116"/>
          <p:cNvSpPr/>
          <p:nvPr/>
        </p:nvSpPr>
        <p:spPr bwMode="auto">
          <a:xfrm>
            <a:off x="2057400" y="3505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/>
          <p:nvPr/>
        </p:nvCxnSpPr>
        <p:spPr bwMode="auto">
          <a:xfrm flipV="1">
            <a:off x="1447800" y="3200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>
            <a:stCxn id="86" idx="1"/>
          </p:cNvCxnSpPr>
          <p:nvPr/>
        </p:nvCxnSpPr>
        <p:spPr bwMode="auto">
          <a:xfrm flipH="1">
            <a:off x="1447800" y="32004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Ellipse 144"/>
          <p:cNvSpPr/>
          <p:nvPr/>
        </p:nvSpPr>
        <p:spPr bwMode="auto">
          <a:xfrm>
            <a:off x="1295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6" name="Gerade Verbindung 145"/>
          <p:cNvCxnSpPr>
            <a:stCxn id="145" idx="4"/>
          </p:cNvCxnSpPr>
          <p:nvPr/>
        </p:nvCxnSpPr>
        <p:spPr bwMode="auto">
          <a:xfrm>
            <a:off x="14478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Ellipse 146"/>
          <p:cNvSpPr/>
          <p:nvPr/>
        </p:nvSpPr>
        <p:spPr bwMode="auto">
          <a:xfrm>
            <a:off x="1295400" y="2590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8" name="Gerade Verbindung 147"/>
          <p:cNvCxnSpPr/>
          <p:nvPr/>
        </p:nvCxnSpPr>
        <p:spPr bwMode="auto">
          <a:xfrm>
            <a:off x="1295400" y="243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1447800" y="2438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>
            <a:endCxn id="145" idx="4"/>
          </p:cNvCxnSpPr>
          <p:nvPr/>
        </p:nvCxnSpPr>
        <p:spPr bwMode="auto">
          <a:xfrm>
            <a:off x="1447800" y="2743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>
            <a:stCxn id="87" idx="0"/>
          </p:cNvCxnSpPr>
          <p:nvPr/>
        </p:nvCxnSpPr>
        <p:spPr bwMode="auto">
          <a:xfrm>
            <a:off x="2438400" y="3962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hteck 17"/>
          <p:cNvSpPr/>
          <p:nvPr/>
        </p:nvSpPr>
        <p:spPr bwMode="auto">
          <a:xfrm>
            <a:off x="2362200" y="4419600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0" name="Gerade Verbindung 149"/>
          <p:cNvCxnSpPr/>
          <p:nvPr/>
        </p:nvCxnSpPr>
        <p:spPr bwMode="auto">
          <a:xfrm>
            <a:off x="243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28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4384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/>
          <p:nvPr/>
        </p:nvCxnSpPr>
        <p:spPr bwMode="auto">
          <a:xfrm>
            <a:off x="3048000" y="3810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" name="Textfeld 255"/>
          <p:cNvSpPr txBox="1"/>
          <p:nvPr/>
        </p:nvSpPr>
        <p:spPr>
          <a:xfrm>
            <a:off x="2514600" y="3810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91" name="Gerade Verbindung 290"/>
          <p:cNvCxnSpPr/>
          <p:nvPr/>
        </p:nvCxnSpPr>
        <p:spPr bwMode="auto">
          <a:xfrm>
            <a:off x="60960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6096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3" name="Gerade Verbindung 292"/>
          <p:cNvCxnSpPr/>
          <p:nvPr/>
        </p:nvCxnSpPr>
        <p:spPr bwMode="auto">
          <a:xfrm>
            <a:off x="62484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4" name="Gerade Verbindung 293"/>
          <p:cNvCxnSpPr/>
          <p:nvPr/>
        </p:nvCxnSpPr>
        <p:spPr bwMode="auto">
          <a:xfrm flipH="1">
            <a:off x="6096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5" name="Gerade Verbindung 294"/>
          <p:cNvCxnSpPr/>
          <p:nvPr/>
        </p:nvCxnSpPr>
        <p:spPr bwMode="auto">
          <a:xfrm>
            <a:off x="57150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6" name="Ellipse 295"/>
          <p:cNvSpPr/>
          <p:nvPr/>
        </p:nvSpPr>
        <p:spPr bwMode="auto">
          <a:xfrm>
            <a:off x="70866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7" name="Ellipse 296"/>
          <p:cNvSpPr/>
          <p:nvPr/>
        </p:nvSpPr>
        <p:spPr bwMode="auto">
          <a:xfrm>
            <a:off x="7086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8" name="Gerade Verbindung 297"/>
          <p:cNvCxnSpPr>
            <a:stCxn id="297" idx="4"/>
          </p:cNvCxnSpPr>
          <p:nvPr/>
        </p:nvCxnSpPr>
        <p:spPr bwMode="auto">
          <a:xfrm>
            <a:off x="7239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9" name="Gerade Verbindung 298"/>
          <p:cNvCxnSpPr/>
          <p:nvPr/>
        </p:nvCxnSpPr>
        <p:spPr bwMode="auto">
          <a:xfrm>
            <a:off x="7239000" y="4419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0" name="Gerade Verbindung 299"/>
          <p:cNvCxnSpPr/>
          <p:nvPr/>
        </p:nvCxnSpPr>
        <p:spPr bwMode="auto">
          <a:xfrm>
            <a:off x="7239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1" name="Line 32"/>
          <p:cNvSpPr>
            <a:spLocks noChangeShapeType="1"/>
          </p:cNvSpPr>
          <p:nvPr/>
        </p:nvSpPr>
        <p:spPr bwMode="auto">
          <a:xfrm>
            <a:off x="5486400" y="5181600"/>
            <a:ext cx="3225384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02" name="Gruppieren 301"/>
          <p:cNvGrpSpPr/>
          <p:nvPr/>
        </p:nvGrpSpPr>
        <p:grpSpPr>
          <a:xfrm>
            <a:off x="7924800" y="4419600"/>
            <a:ext cx="152400" cy="762000"/>
            <a:chOff x="6705600" y="4648200"/>
            <a:chExt cx="152400" cy="762000"/>
          </a:xfrm>
        </p:grpSpPr>
        <p:cxnSp>
          <p:nvCxnSpPr>
            <p:cNvPr id="303" name="Gerade Verbindung 302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4" name="Rechteck 303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5" name="Gerade Verbindung 304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06" name="Textfeld 305"/>
          <p:cNvSpPr txBox="1"/>
          <p:nvPr/>
        </p:nvSpPr>
        <p:spPr>
          <a:xfrm>
            <a:off x="7772400" y="4953000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Rdsin</a:t>
            </a:r>
            <a:r>
              <a:rPr lang="de-DE" dirty="0" smtClean="0"/>
              <a:t> || </a:t>
            </a:r>
            <a:r>
              <a:rPr lang="de-DE" dirty="0" err="1" smtClean="0"/>
              <a:t>Rdsbias</a:t>
            </a:r>
            <a:endParaRPr lang="de-DE" dirty="0"/>
          </a:p>
        </p:txBody>
      </p:sp>
      <p:cxnSp>
        <p:nvCxnSpPr>
          <p:cNvPr id="307" name="Gerade Verbindung 306"/>
          <p:cNvCxnSpPr/>
          <p:nvPr/>
        </p:nvCxnSpPr>
        <p:spPr bwMode="auto">
          <a:xfrm>
            <a:off x="76200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" name="Gerade Verbindung 307"/>
          <p:cNvCxnSpPr/>
          <p:nvPr/>
        </p:nvCxnSpPr>
        <p:spPr bwMode="auto">
          <a:xfrm>
            <a:off x="72390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" name="Textfeld 308"/>
          <p:cNvSpPr txBox="1"/>
          <p:nvPr/>
        </p:nvSpPr>
        <p:spPr>
          <a:xfrm>
            <a:off x="5638800" y="4191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310" name="Textfeld 309"/>
          <p:cNvSpPr txBox="1"/>
          <p:nvPr/>
        </p:nvSpPr>
        <p:spPr>
          <a:xfrm>
            <a:off x="7239000" y="4953000"/>
            <a:ext cx="61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gmVin</a:t>
            </a:r>
            <a:endParaRPr lang="de-DE" dirty="0"/>
          </a:p>
        </p:txBody>
      </p:sp>
      <p:sp>
        <p:nvSpPr>
          <p:cNvPr id="311" name="Ellipse 310"/>
          <p:cNvSpPr/>
          <p:nvPr/>
        </p:nvSpPr>
        <p:spPr bwMode="auto">
          <a:xfrm>
            <a:off x="5562600" y="4724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2" name="Gerade Verbindung 311"/>
          <p:cNvCxnSpPr>
            <a:endCxn id="311" idx="0"/>
          </p:cNvCxnSpPr>
          <p:nvPr/>
        </p:nvCxnSpPr>
        <p:spPr bwMode="auto">
          <a:xfrm>
            <a:off x="57150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" name="Gerade Verbindung 312"/>
          <p:cNvCxnSpPr/>
          <p:nvPr/>
        </p:nvCxnSpPr>
        <p:spPr bwMode="auto">
          <a:xfrm>
            <a:off x="57150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" name="Gerade Verbindung 313"/>
          <p:cNvCxnSpPr/>
          <p:nvPr/>
        </p:nvCxnSpPr>
        <p:spPr bwMode="auto">
          <a:xfrm>
            <a:off x="556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5" name="Gerade Verbindung 314"/>
          <p:cNvCxnSpPr/>
          <p:nvPr/>
        </p:nvCxnSpPr>
        <p:spPr bwMode="auto">
          <a:xfrm>
            <a:off x="62484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6" name="Gruppieren 315"/>
          <p:cNvGrpSpPr/>
          <p:nvPr/>
        </p:nvGrpSpPr>
        <p:grpSpPr>
          <a:xfrm>
            <a:off x="7162800" y="2286000"/>
            <a:ext cx="152400" cy="762000"/>
            <a:chOff x="6705600" y="4648200"/>
            <a:chExt cx="152400" cy="762000"/>
          </a:xfrm>
        </p:grpSpPr>
        <p:cxnSp>
          <p:nvCxnSpPr>
            <p:cNvPr id="317" name="Gerade Verbindung 316"/>
            <p:cNvCxnSpPr/>
            <p:nvPr/>
          </p:nvCxnSpPr>
          <p:spPr bwMode="auto">
            <a:xfrm>
              <a:off x="6781800" y="4648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8" name="Rechteck 317"/>
            <p:cNvSpPr/>
            <p:nvPr/>
          </p:nvSpPr>
          <p:spPr bwMode="auto">
            <a:xfrm>
              <a:off x="6705600" y="4876800"/>
              <a:ext cx="1524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19" name="Gerade Verbindung 318"/>
            <p:cNvCxnSpPr/>
            <p:nvPr/>
          </p:nvCxnSpPr>
          <p:spPr bwMode="auto">
            <a:xfrm>
              <a:off x="6781800" y="5181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0" name="Textfeld 319"/>
          <p:cNvSpPr txBox="1"/>
          <p:nvPr/>
        </p:nvSpPr>
        <p:spPr>
          <a:xfrm>
            <a:off x="7331483" y="25146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321" name="Line 32"/>
          <p:cNvSpPr>
            <a:spLocks noChangeShapeType="1"/>
          </p:cNvSpPr>
          <p:nvPr/>
        </p:nvSpPr>
        <p:spPr bwMode="auto">
          <a:xfrm>
            <a:off x="7086600" y="22860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2" name="Rechteck 321"/>
          <p:cNvSpPr/>
          <p:nvPr/>
        </p:nvSpPr>
        <p:spPr bwMode="auto">
          <a:xfrm>
            <a:off x="6858000" y="3505200"/>
            <a:ext cx="762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3" name="Gerade Verbindung mit Pfeil 322"/>
          <p:cNvCxnSpPr/>
          <p:nvPr/>
        </p:nvCxnSpPr>
        <p:spPr bwMode="auto">
          <a:xfrm flipV="1">
            <a:off x="7391400" y="3962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4" name="Textfeld 323"/>
          <p:cNvSpPr txBox="1"/>
          <p:nvPr/>
        </p:nvSpPr>
        <p:spPr>
          <a:xfrm>
            <a:off x="7391400" y="40386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gmcasc</a:t>
            </a:r>
            <a:endParaRPr lang="de-DE" dirty="0"/>
          </a:p>
        </p:txBody>
      </p:sp>
      <p:cxnSp>
        <p:nvCxnSpPr>
          <p:cNvPr id="325" name="Gerade Verbindung mit Pfeil 324"/>
          <p:cNvCxnSpPr/>
          <p:nvPr/>
        </p:nvCxnSpPr>
        <p:spPr bwMode="auto">
          <a:xfrm>
            <a:off x="73914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6" name="Textfeld 325"/>
          <p:cNvSpPr txBox="1"/>
          <p:nvPr/>
        </p:nvSpPr>
        <p:spPr>
          <a:xfrm>
            <a:off x="7160570" y="3124200"/>
            <a:ext cx="1923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 </a:t>
            </a:r>
            <a:r>
              <a:rPr lang="de-DE" dirty="0" err="1" smtClean="0"/>
              <a:t>gmcasc</a:t>
            </a:r>
            <a:r>
              <a:rPr lang="de-DE" dirty="0" smtClean="0"/>
              <a:t> * </a:t>
            </a:r>
            <a:r>
              <a:rPr lang="de-DE" dirty="0" err="1" smtClean="0"/>
              <a:t>rdscasc</a:t>
            </a:r>
            <a:r>
              <a:rPr lang="de-DE" dirty="0" smtClean="0"/>
              <a:t> </a:t>
            </a:r>
            <a:r>
              <a:rPr lang="de-DE" dirty="0"/>
              <a:t> </a:t>
            </a:r>
            <a:r>
              <a:rPr lang="de-DE" dirty="0" smtClean="0"/>
              <a:t>* </a:t>
            </a:r>
            <a:r>
              <a:rPr lang="de-DE" dirty="0" err="1" smtClean="0"/>
              <a:t>rds</a:t>
            </a:r>
            <a:endParaRPr lang="de-DE" dirty="0"/>
          </a:p>
        </p:txBody>
      </p:sp>
      <p:cxnSp>
        <p:nvCxnSpPr>
          <p:cNvPr id="327" name="Gerade Verbindung 326"/>
          <p:cNvCxnSpPr>
            <a:endCxn id="322" idx="0"/>
          </p:cNvCxnSpPr>
          <p:nvPr/>
        </p:nvCxnSpPr>
        <p:spPr bwMode="auto">
          <a:xfrm>
            <a:off x="7239000" y="3048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8" name="Gruppieren 327"/>
          <p:cNvGrpSpPr/>
          <p:nvPr/>
        </p:nvGrpSpPr>
        <p:grpSpPr>
          <a:xfrm>
            <a:off x="6400800" y="3048000"/>
            <a:ext cx="304800" cy="762000"/>
            <a:chOff x="4876800" y="1828800"/>
            <a:chExt cx="457200" cy="685800"/>
          </a:xfrm>
        </p:grpSpPr>
        <p:cxnSp>
          <p:nvCxnSpPr>
            <p:cNvPr id="329" name="Gerade Verbindung 328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Gerade Verbindung 329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Gerade Verbindung 330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2" name="Gerade Verbindung 331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33" name="Textfeld 332"/>
          <p:cNvSpPr txBox="1"/>
          <p:nvPr/>
        </p:nvSpPr>
        <p:spPr>
          <a:xfrm>
            <a:off x="6019800" y="3124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334" name="Gerade Verbindung 333"/>
          <p:cNvCxnSpPr/>
          <p:nvPr/>
        </p:nvCxnSpPr>
        <p:spPr bwMode="auto">
          <a:xfrm>
            <a:off x="65532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5" name="Gerade Verbindung 334"/>
          <p:cNvCxnSpPr/>
          <p:nvPr/>
        </p:nvCxnSpPr>
        <p:spPr bwMode="auto">
          <a:xfrm>
            <a:off x="64770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6" name="Textfeld 335"/>
          <p:cNvSpPr txBox="1"/>
          <p:nvPr/>
        </p:nvSpPr>
        <p:spPr>
          <a:xfrm>
            <a:off x="2438400" y="48768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Rdsload</a:t>
            </a:r>
            <a:endParaRPr lang="de-DE" dirty="0"/>
          </a:p>
        </p:txBody>
      </p:sp>
      <p:sp>
        <p:nvSpPr>
          <p:cNvPr id="2" name="Freihandform 1"/>
          <p:cNvSpPr/>
          <p:nvPr/>
        </p:nvSpPr>
        <p:spPr bwMode="auto">
          <a:xfrm>
            <a:off x="1053939" y="2965678"/>
            <a:ext cx="1799015" cy="984022"/>
          </a:xfrm>
          <a:custGeom>
            <a:avLst/>
            <a:gdLst>
              <a:gd name="connsiteX0" fmla="*/ 127161 w 1799015"/>
              <a:gd name="connsiteY0" fmla="*/ 984022 h 984022"/>
              <a:gd name="connsiteX1" fmla="*/ 139861 w 1799015"/>
              <a:gd name="connsiteY1" fmla="*/ 272822 h 984022"/>
              <a:gd name="connsiteX2" fmla="*/ 1549561 w 1799015"/>
              <a:gd name="connsiteY2" fmla="*/ 18822 h 984022"/>
              <a:gd name="connsiteX3" fmla="*/ 1790861 w 1799015"/>
              <a:gd name="connsiteY3" fmla="*/ 730022 h 984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9015" h="984022">
                <a:moveTo>
                  <a:pt x="127161" y="984022"/>
                </a:moveTo>
                <a:cubicBezTo>
                  <a:pt x="14977" y="708855"/>
                  <a:pt x="-97206" y="433689"/>
                  <a:pt x="139861" y="272822"/>
                </a:cubicBezTo>
                <a:cubicBezTo>
                  <a:pt x="376928" y="111955"/>
                  <a:pt x="1274394" y="-57378"/>
                  <a:pt x="1549561" y="18822"/>
                </a:cubicBezTo>
                <a:cubicBezTo>
                  <a:pt x="1824728" y="95022"/>
                  <a:pt x="1807794" y="412522"/>
                  <a:pt x="1790861" y="73002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23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Gefaltete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sz="1400" dirty="0" smtClean="0"/>
              <a:t>Großsignalschaltung</a:t>
            </a:r>
          </a:p>
          <a:p>
            <a:r>
              <a:rPr lang="de-DE" sz="1400" dirty="0"/>
              <a:t>Es macht Sinn </a:t>
            </a:r>
            <a:r>
              <a:rPr lang="de-DE" sz="1400" dirty="0" err="1" smtClean="0"/>
              <a:t>ILoad</a:t>
            </a:r>
            <a:r>
              <a:rPr lang="de-DE" sz="1400" dirty="0" smtClean="0"/>
              <a:t> </a:t>
            </a:r>
            <a:r>
              <a:rPr lang="de-DE" sz="1400" dirty="0"/>
              <a:t>relativ klein und </a:t>
            </a:r>
            <a:r>
              <a:rPr lang="de-DE" sz="1400" dirty="0" err="1"/>
              <a:t>IBias</a:t>
            </a:r>
            <a:r>
              <a:rPr lang="de-DE" sz="1400" dirty="0"/>
              <a:t> groß zu </a:t>
            </a:r>
            <a:r>
              <a:rPr lang="de-DE" sz="1400" dirty="0" smtClean="0"/>
              <a:t>wählen</a:t>
            </a:r>
          </a:p>
          <a:p>
            <a:r>
              <a:rPr lang="de-DE" sz="1400" dirty="0"/>
              <a:t>A = </a:t>
            </a:r>
            <a:r>
              <a:rPr lang="de-DE" sz="1400" dirty="0" smtClean="0"/>
              <a:t>~ -</a:t>
            </a:r>
            <a:r>
              <a:rPr lang="de-DE" sz="1400" dirty="0" err="1" smtClean="0"/>
              <a:t>gmin</a:t>
            </a:r>
            <a:r>
              <a:rPr lang="de-DE" sz="1400" dirty="0" smtClean="0"/>
              <a:t> * </a:t>
            </a:r>
            <a:r>
              <a:rPr lang="de-DE" sz="1400" dirty="0" err="1" smtClean="0"/>
              <a:t>rds_load</a:t>
            </a:r>
            <a:endParaRPr lang="de-DE" sz="1400" dirty="0" smtClean="0"/>
          </a:p>
          <a:p>
            <a:r>
              <a:rPr lang="de-DE" sz="1400" dirty="0"/>
              <a:t>Wir möchten sowohl </a:t>
            </a:r>
            <a:r>
              <a:rPr lang="de-DE" sz="1400" dirty="0" err="1"/>
              <a:t>gm</a:t>
            </a:r>
            <a:r>
              <a:rPr lang="de-DE" sz="1400" dirty="0"/>
              <a:t> als auch </a:t>
            </a:r>
            <a:r>
              <a:rPr lang="de-DE" sz="1400" dirty="0" err="1"/>
              <a:t>rds_load</a:t>
            </a:r>
            <a:r>
              <a:rPr lang="de-DE" sz="1400" dirty="0"/>
              <a:t> </a:t>
            </a:r>
            <a:r>
              <a:rPr lang="de-DE" sz="1400" dirty="0" smtClean="0"/>
              <a:t>maximieren</a:t>
            </a:r>
          </a:p>
          <a:p>
            <a:r>
              <a:rPr lang="de-DE" sz="1400" dirty="0" smtClean="0"/>
              <a:t>Für </a:t>
            </a:r>
            <a:r>
              <a:rPr lang="de-DE" sz="1400" dirty="0"/>
              <a:t>eine große </a:t>
            </a:r>
            <a:r>
              <a:rPr lang="de-DE" sz="1400" dirty="0" err="1"/>
              <a:t>gm</a:t>
            </a:r>
            <a:r>
              <a:rPr lang="de-DE" sz="1400" dirty="0"/>
              <a:t> muss der Bias-Strom (DC-Strom) durch den Eingangstransistor groß sein</a:t>
            </a:r>
            <a:r>
              <a:rPr lang="de-DE" sz="1400" dirty="0" smtClean="0"/>
              <a:t>.</a:t>
            </a:r>
          </a:p>
          <a:p>
            <a:r>
              <a:rPr lang="de-DE" sz="1400" dirty="0" smtClean="0"/>
              <a:t>Für </a:t>
            </a:r>
            <a:r>
              <a:rPr lang="de-DE" sz="1400" dirty="0"/>
              <a:t>einen großen Widerstand </a:t>
            </a:r>
            <a:r>
              <a:rPr lang="de-DE" sz="1400" dirty="0" err="1"/>
              <a:t>rds_load</a:t>
            </a:r>
            <a:r>
              <a:rPr lang="de-DE" sz="1400" dirty="0"/>
              <a:t> muss der </a:t>
            </a:r>
            <a:r>
              <a:rPr lang="de-DE" sz="1400" dirty="0" err="1"/>
              <a:t>Baisstrom</a:t>
            </a:r>
            <a:r>
              <a:rPr lang="de-DE" sz="1400" dirty="0"/>
              <a:t> durch die Last klein </a:t>
            </a:r>
            <a:r>
              <a:rPr lang="de-DE" sz="1400" dirty="0" smtClean="0"/>
              <a:t>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92" name="Gerade Verbindung 91"/>
          <p:cNvCxnSpPr/>
          <p:nvPr/>
        </p:nvCxnSpPr>
        <p:spPr bwMode="auto">
          <a:xfrm flipH="1">
            <a:off x="5791200" y="4267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H="1">
            <a:off x="5791200" y="4267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2" name="Gruppieren 151"/>
          <p:cNvGrpSpPr/>
          <p:nvPr/>
        </p:nvGrpSpPr>
        <p:grpSpPr>
          <a:xfrm>
            <a:off x="6248400" y="3733800"/>
            <a:ext cx="533400" cy="762000"/>
            <a:chOff x="1600200" y="4419600"/>
            <a:chExt cx="533400" cy="762000"/>
          </a:xfrm>
        </p:grpSpPr>
        <p:sp>
          <p:nvSpPr>
            <p:cNvPr id="15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 flipH="1">
            <a:off x="5943600" y="4114800"/>
            <a:ext cx="609600" cy="609600"/>
            <a:chOff x="1295400" y="5334000"/>
            <a:chExt cx="609600" cy="6096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" name="Gerade Verbindung 163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7" name="Gerade Verbindung 166"/>
          <p:cNvCxnSpPr/>
          <p:nvPr/>
        </p:nvCxnSpPr>
        <p:spPr bwMode="auto">
          <a:xfrm flipH="1" flipV="1">
            <a:off x="6248400" y="4114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8" name="Gruppieren 167"/>
          <p:cNvGrpSpPr/>
          <p:nvPr/>
        </p:nvGrpSpPr>
        <p:grpSpPr>
          <a:xfrm>
            <a:off x="5257800" y="4724400"/>
            <a:ext cx="533400" cy="762000"/>
            <a:chOff x="1600200" y="4419600"/>
            <a:chExt cx="533400" cy="762000"/>
          </a:xfrm>
        </p:grpSpPr>
        <p:sp>
          <p:nvSpPr>
            <p:cNvPr id="16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77" name="Gerade Verbindung 176"/>
          <p:cNvCxnSpPr/>
          <p:nvPr/>
        </p:nvCxnSpPr>
        <p:spPr bwMode="auto">
          <a:xfrm>
            <a:off x="56388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>
            <a:stCxn id="175" idx="0"/>
          </p:cNvCxnSpPr>
          <p:nvPr/>
        </p:nvCxnSpPr>
        <p:spPr bwMode="auto">
          <a:xfrm>
            <a:off x="5791200" y="5486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mit Pfeil 178"/>
          <p:cNvCxnSpPr/>
          <p:nvPr/>
        </p:nvCxnSpPr>
        <p:spPr bwMode="auto">
          <a:xfrm>
            <a:off x="4953000" y="5105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Textfeld 179"/>
          <p:cNvSpPr txBox="1"/>
          <p:nvPr/>
        </p:nvSpPr>
        <p:spPr>
          <a:xfrm>
            <a:off x="5130327" y="48006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81" name="Ellipse 180"/>
          <p:cNvSpPr/>
          <p:nvPr/>
        </p:nvSpPr>
        <p:spPr bwMode="auto">
          <a:xfrm>
            <a:off x="64008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 flipV="1">
            <a:off x="57912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>
            <a:stCxn id="158" idx="1"/>
          </p:cNvCxnSpPr>
          <p:nvPr/>
        </p:nvCxnSpPr>
        <p:spPr bwMode="auto">
          <a:xfrm flipH="1">
            <a:off x="5791200" y="37338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5791200" y="3581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>
            <a:stCxn id="159" idx="0"/>
          </p:cNvCxnSpPr>
          <p:nvPr/>
        </p:nvCxnSpPr>
        <p:spPr bwMode="auto">
          <a:xfrm>
            <a:off x="6781800" y="4495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67818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5" name="Gruppieren 194"/>
          <p:cNvGrpSpPr/>
          <p:nvPr/>
        </p:nvGrpSpPr>
        <p:grpSpPr>
          <a:xfrm>
            <a:off x="7848600" y="4953000"/>
            <a:ext cx="533400" cy="762000"/>
            <a:chOff x="1600200" y="4419600"/>
            <a:chExt cx="533400" cy="762000"/>
          </a:xfrm>
        </p:grpSpPr>
        <p:sp>
          <p:nvSpPr>
            <p:cNvPr id="19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4" name="Gruppieren 203"/>
          <p:cNvGrpSpPr/>
          <p:nvPr/>
        </p:nvGrpSpPr>
        <p:grpSpPr>
          <a:xfrm flipH="1">
            <a:off x="6781800" y="4953000"/>
            <a:ext cx="533400" cy="762000"/>
            <a:chOff x="1600200" y="4419600"/>
            <a:chExt cx="533400" cy="762000"/>
          </a:xfrm>
        </p:grpSpPr>
        <p:sp>
          <p:nvSpPr>
            <p:cNvPr id="20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3" name="Gerade Verbindung 212"/>
          <p:cNvCxnSpPr/>
          <p:nvPr/>
        </p:nvCxnSpPr>
        <p:spPr bwMode="auto">
          <a:xfrm>
            <a:off x="66294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82296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73152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5" name="Gruppieren 214"/>
          <p:cNvGrpSpPr/>
          <p:nvPr/>
        </p:nvGrpSpPr>
        <p:grpSpPr>
          <a:xfrm flipV="1">
            <a:off x="4038600" y="2819400"/>
            <a:ext cx="1905000" cy="914400"/>
            <a:chOff x="5334000" y="2971800"/>
            <a:chExt cx="1905000" cy="9144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19" name="Gruppieren 21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0" name="Gerade Verbindung 219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1" name="Ellipse 240"/>
          <p:cNvSpPr/>
          <p:nvPr/>
        </p:nvSpPr>
        <p:spPr bwMode="auto">
          <a:xfrm>
            <a:off x="44196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5" name="Gerade Verbindung mit Pfeil 244"/>
          <p:cNvCxnSpPr>
            <a:stCxn id="230" idx="0"/>
            <a:endCxn id="244" idx="0"/>
          </p:cNvCxnSpPr>
          <p:nvPr/>
        </p:nvCxnSpPr>
        <p:spPr bwMode="auto">
          <a:xfrm>
            <a:off x="4191000" y="3505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" name="Textfeld 245"/>
          <p:cNvSpPr txBox="1"/>
          <p:nvPr/>
        </p:nvSpPr>
        <p:spPr>
          <a:xfrm>
            <a:off x="4444527" y="3886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4038600" y="3886200"/>
            <a:ext cx="304800" cy="609600"/>
            <a:chOff x="4038600" y="3352800"/>
            <a:chExt cx="304800" cy="609600"/>
          </a:xfrm>
        </p:grpSpPr>
        <p:sp>
          <p:nvSpPr>
            <p:cNvPr id="242" name="Ellipse 241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3" name="Gerade Verbindung 242"/>
            <p:cNvCxnSpPr>
              <a:stCxn id="242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4" name="Ellipse 243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7" name="Gerade Verbindung 246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" name="Gerade Verbindung 8"/>
          <p:cNvCxnSpPr/>
          <p:nvPr/>
        </p:nvCxnSpPr>
        <p:spPr bwMode="auto">
          <a:xfrm flipV="1">
            <a:off x="79248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>
            <a:endCxn id="201" idx="1"/>
          </p:cNvCxnSpPr>
          <p:nvPr/>
        </p:nvCxnSpPr>
        <p:spPr bwMode="auto">
          <a:xfrm>
            <a:off x="7924800" y="4953000"/>
            <a:ext cx="4572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8" name="Gruppieren 247"/>
          <p:cNvGrpSpPr/>
          <p:nvPr/>
        </p:nvGrpSpPr>
        <p:grpSpPr>
          <a:xfrm flipV="1">
            <a:off x="8229600" y="4191000"/>
            <a:ext cx="304800" cy="609600"/>
            <a:chOff x="4038600" y="3352800"/>
            <a:chExt cx="304800" cy="609600"/>
          </a:xfrm>
        </p:grpSpPr>
        <p:sp>
          <p:nvSpPr>
            <p:cNvPr id="249" name="Ellipse 248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0" name="Gerade Verbindung 249"/>
            <p:cNvCxnSpPr>
              <a:stCxn id="249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1" name="Ellipse 250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2" name="Gerade Verbindung 251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" name="Gerade Verbindung mit Pfeil 13"/>
          <p:cNvCxnSpPr>
            <a:stCxn id="251" idx="0"/>
            <a:endCxn id="201" idx="1"/>
          </p:cNvCxnSpPr>
          <p:nvPr/>
        </p:nvCxnSpPr>
        <p:spPr bwMode="auto">
          <a:xfrm>
            <a:off x="8382000" y="4800600"/>
            <a:ext cx="1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3" name="Ellipse 252"/>
          <p:cNvSpPr/>
          <p:nvPr/>
        </p:nvSpPr>
        <p:spPr bwMode="auto">
          <a:xfrm>
            <a:off x="54102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4" name="Textfeld 253"/>
          <p:cNvSpPr txBox="1"/>
          <p:nvPr/>
        </p:nvSpPr>
        <p:spPr>
          <a:xfrm>
            <a:off x="6813566" y="4343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55" name="Textfeld 254"/>
          <p:cNvSpPr txBox="1"/>
          <p:nvPr/>
        </p:nvSpPr>
        <p:spPr>
          <a:xfrm>
            <a:off x="8454194" y="41910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Iload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7467600" y="46482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4953000" y="5105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4953000" y="6324600"/>
            <a:ext cx="2514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5867400" y="2895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mit Pfeil 183"/>
          <p:cNvCxnSpPr/>
          <p:nvPr/>
        </p:nvCxnSpPr>
        <p:spPr bwMode="auto">
          <a:xfrm>
            <a:off x="6705600" y="4724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Textfeld 185"/>
          <p:cNvSpPr txBox="1"/>
          <p:nvPr/>
        </p:nvSpPr>
        <p:spPr>
          <a:xfrm>
            <a:off x="4800600" y="4267200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Ibias-Iload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6189112" y="49530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Iload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5943600" y="3200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5715000" y="4038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203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Gefaltete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746250"/>
          </a:xfrm>
        </p:spPr>
        <p:txBody>
          <a:bodyPr/>
          <a:lstStyle/>
          <a:p>
            <a:r>
              <a:rPr lang="de-DE" sz="1400" dirty="0" smtClean="0"/>
              <a:t>Im </a:t>
            </a:r>
            <a:r>
              <a:rPr lang="de-DE" sz="1400" dirty="0"/>
              <a:t>Fall von </a:t>
            </a:r>
            <a:r>
              <a:rPr lang="de-DE" sz="1400" dirty="0" smtClean="0"/>
              <a:t>gefalteter </a:t>
            </a:r>
            <a:r>
              <a:rPr lang="de-DE" sz="1400" dirty="0" err="1"/>
              <a:t>Kaskode</a:t>
            </a:r>
            <a:r>
              <a:rPr lang="de-DE" sz="1400" dirty="0"/>
              <a:t> erreichen wir beide Bedingungen durch </a:t>
            </a:r>
            <a:r>
              <a:rPr lang="de-DE" sz="1400" dirty="0" err="1"/>
              <a:t>INLoad</a:t>
            </a:r>
            <a:r>
              <a:rPr lang="de-DE" sz="1400" dirty="0"/>
              <a:t> </a:t>
            </a:r>
            <a:r>
              <a:rPr lang="de-DE" sz="1400" dirty="0" smtClean="0"/>
              <a:t>&lt; </a:t>
            </a:r>
            <a:r>
              <a:rPr lang="de-DE" sz="1400" dirty="0" err="1" smtClean="0"/>
              <a:t>IPBias</a:t>
            </a:r>
            <a:r>
              <a:rPr lang="de-DE" sz="1400" dirty="0" smtClean="0"/>
              <a:t>.</a:t>
            </a:r>
          </a:p>
          <a:p>
            <a:r>
              <a:rPr lang="de-DE" sz="1400" dirty="0" smtClean="0"/>
              <a:t>Da </a:t>
            </a:r>
            <a:r>
              <a:rPr lang="de-DE" sz="1400" dirty="0"/>
              <a:t>der </a:t>
            </a:r>
            <a:r>
              <a:rPr lang="de-DE" sz="1400" dirty="0" err="1"/>
              <a:t>Biastrom</a:t>
            </a:r>
            <a:r>
              <a:rPr lang="de-DE" sz="1400" dirty="0"/>
              <a:t> im Last-Element klein ist, und sein </a:t>
            </a:r>
            <a:r>
              <a:rPr lang="de-DE" sz="1400" dirty="0" err="1"/>
              <a:t>rds</a:t>
            </a:r>
            <a:r>
              <a:rPr lang="de-DE" sz="1400" dirty="0"/>
              <a:t> groß, brauchen wir normalerweise keinen Stromspiegel mit </a:t>
            </a:r>
            <a:r>
              <a:rPr lang="de-DE" sz="1400" dirty="0" err="1" smtClean="0"/>
              <a:t>Kaskode</a:t>
            </a:r>
            <a:endParaRPr lang="de-DE" sz="1400" dirty="0" smtClean="0"/>
          </a:p>
          <a:p>
            <a:r>
              <a:rPr lang="de-DE" sz="1400" dirty="0" smtClean="0"/>
              <a:t>Beachten wir aber die Korrektur wegen </a:t>
            </a:r>
            <a:r>
              <a:rPr lang="de-DE" sz="1400" dirty="0" err="1" smtClean="0"/>
              <a:t>Icasc_in</a:t>
            </a:r>
            <a:r>
              <a:rPr lang="de-DE" sz="1400" dirty="0" smtClean="0"/>
              <a:t> &lt; </a:t>
            </a:r>
            <a:r>
              <a:rPr lang="de-DE" sz="1400" dirty="0" err="1" smtClean="0"/>
              <a:t>Icasc_out</a:t>
            </a:r>
            <a:r>
              <a:rPr lang="de-DE" sz="1400" dirty="0" smtClean="0"/>
              <a:t>: </a:t>
            </a:r>
            <a:r>
              <a:rPr lang="de-DE" sz="1400" dirty="0" err="1"/>
              <a:t>gmcasc</a:t>
            </a:r>
            <a:r>
              <a:rPr lang="de-DE" sz="1400" dirty="0"/>
              <a:t>*</a:t>
            </a:r>
            <a:r>
              <a:rPr lang="de-DE" sz="1400" dirty="0" err="1"/>
              <a:t>Rdsin</a:t>
            </a:r>
            <a:r>
              <a:rPr lang="de-DE" sz="1400" dirty="0" smtClean="0"/>
              <a:t>/(1+gmcasc*</a:t>
            </a:r>
            <a:r>
              <a:rPr lang="de-DE" sz="1400" dirty="0" err="1" smtClean="0"/>
              <a:t>Rdsin</a:t>
            </a:r>
            <a:r>
              <a:rPr lang="de-DE" sz="1400" dirty="0" smtClean="0"/>
              <a:t>)</a:t>
            </a:r>
            <a:endParaRPr lang="de-DE" sz="1400" dirty="0"/>
          </a:p>
          <a:p>
            <a:r>
              <a:rPr lang="de-DE" sz="1400" dirty="0"/>
              <a:t>Es gilt </a:t>
            </a:r>
            <a:r>
              <a:rPr lang="de-DE" sz="1400" dirty="0" err="1"/>
              <a:t>Icasc_in</a:t>
            </a:r>
            <a:r>
              <a:rPr lang="de-DE" sz="1400" dirty="0"/>
              <a:t> </a:t>
            </a:r>
            <a:r>
              <a:rPr lang="de-DE" sz="1400" dirty="0" smtClean="0"/>
              <a:t>&lt;&lt; </a:t>
            </a:r>
            <a:r>
              <a:rPr lang="de-DE" sz="1400" dirty="0" err="1"/>
              <a:t>Icasc_out</a:t>
            </a:r>
            <a:r>
              <a:rPr lang="de-DE" sz="1400" dirty="0"/>
              <a:t> </a:t>
            </a:r>
            <a:r>
              <a:rPr lang="de-DE" sz="1400" dirty="0" smtClean="0"/>
              <a:t>für </a:t>
            </a:r>
            <a:r>
              <a:rPr lang="de-DE" sz="1400" dirty="0" err="1" smtClean="0"/>
              <a:t>gmcasc</a:t>
            </a:r>
            <a:r>
              <a:rPr lang="de-DE" sz="1400" dirty="0" smtClean="0"/>
              <a:t> ~  1/</a:t>
            </a:r>
            <a:r>
              <a:rPr lang="de-DE" sz="1400" dirty="0" err="1" smtClean="0"/>
              <a:t>rdsin</a:t>
            </a:r>
            <a:endParaRPr lang="de-DE" sz="1400" dirty="0" smtClean="0"/>
          </a:p>
          <a:p>
            <a:r>
              <a:rPr lang="de-DE" sz="1400" dirty="0" smtClean="0"/>
              <a:t>Gute Wahl: </a:t>
            </a:r>
            <a:r>
              <a:rPr lang="de-DE" sz="1400" dirty="0" err="1" smtClean="0"/>
              <a:t>Iload</a:t>
            </a:r>
            <a:r>
              <a:rPr lang="de-DE" sz="1400" dirty="0" smtClean="0"/>
              <a:t> = 10% </a:t>
            </a:r>
            <a:r>
              <a:rPr lang="de-DE" sz="1400" dirty="0" err="1" smtClean="0"/>
              <a:t>Ibias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92" name="Gerade Verbindung 91"/>
          <p:cNvCxnSpPr/>
          <p:nvPr/>
        </p:nvCxnSpPr>
        <p:spPr bwMode="auto">
          <a:xfrm flipH="1">
            <a:off x="5791200" y="4267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H="1">
            <a:off x="5791200" y="4267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2" name="Gruppieren 151"/>
          <p:cNvGrpSpPr/>
          <p:nvPr/>
        </p:nvGrpSpPr>
        <p:grpSpPr>
          <a:xfrm>
            <a:off x="6248400" y="3733800"/>
            <a:ext cx="533400" cy="762000"/>
            <a:chOff x="1600200" y="4419600"/>
            <a:chExt cx="533400" cy="762000"/>
          </a:xfrm>
        </p:grpSpPr>
        <p:sp>
          <p:nvSpPr>
            <p:cNvPr id="15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 flipH="1">
            <a:off x="5943600" y="4114800"/>
            <a:ext cx="609600" cy="609600"/>
            <a:chOff x="1295400" y="5334000"/>
            <a:chExt cx="609600" cy="6096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" name="Gerade Verbindung 163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7" name="Gerade Verbindung 166"/>
          <p:cNvCxnSpPr/>
          <p:nvPr/>
        </p:nvCxnSpPr>
        <p:spPr bwMode="auto">
          <a:xfrm flipH="1" flipV="1">
            <a:off x="6248400" y="4114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8" name="Gruppieren 167"/>
          <p:cNvGrpSpPr/>
          <p:nvPr/>
        </p:nvGrpSpPr>
        <p:grpSpPr>
          <a:xfrm>
            <a:off x="5257800" y="4724400"/>
            <a:ext cx="533400" cy="762000"/>
            <a:chOff x="1600200" y="4419600"/>
            <a:chExt cx="533400" cy="762000"/>
          </a:xfrm>
        </p:grpSpPr>
        <p:sp>
          <p:nvSpPr>
            <p:cNvPr id="16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77" name="Gerade Verbindung 176"/>
          <p:cNvCxnSpPr/>
          <p:nvPr/>
        </p:nvCxnSpPr>
        <p:spPr bwMode="auto">
          <a:xfrm>
            <a:off x="56388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>
            <a:stCxn id="175" idx="0"/>
          </p:cNvCxnSpPr>
          <p:nvPr/>
        </p:nvCxnSpPr>
        <p:spPr bwMode="auto">
          <a:xfrm>
            <a:off x="5791200" y="5486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mit Pfeil 178"/>
          <p:cNvCxnSpPr/>
          <p:nvPr/>
        </p:nvCxnSpPr>
        <p:spPr bwMode="auto">
          <a:xfrm>
            <a:off x="4953000" y="5105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Textfeld 179"/>
          <p:cNvSpPr txBox="1"/>
          <p:nvPr/>
        </p:nvSpPr>
        <p:spPr>
          <a:xfrm>
            <a:off x="5130327" y="48006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81" name="Ellipse 180"/>
          <p:cNvSpPr/>
          <p:nvPr/>
        </p:nvSpPr>
        <p:spPr bwMode="auto">
          <a:xfrm>
            <a:off x="64008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 flipV="1">
            <a:off x="57912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>
            <a:stCxn id="158" idx="1"/>
          </p:cNvCxnSpPr>
          <p:nvPr/>
        </p:nvCxnSpPr>
        <p:spPr bwMode="auto">
          <a:xfrm flipH="1">
            <a:off x="5791200" y="37338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5791200" y="3581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>
            <a:stCxn id="159" idx="0"/>
          </p:cNvCxnSpPr>
          <p:nvPr/>
        </p:nvCxnSpPr>
        <p:spPr bwMode="auto">
          <a:xfrm>
            <a:off x="6781800" y="4495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67818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5" name="Gruppieren 194"/>
          <p:cNvGrpSpPr/>
          <p:nvPr/>
        </p:nvGrpSpPr>
        <p:grpSpPr>
          <a:xfrm>
            <a:off x="7848600" y="4953000"/>
            <a:ext cx="533400" cy="762000"/>
            <a:chOff x="1600200" y="4419600"/>
            <a:chExt cx="533400" cy="762000"/>
          </a:xfrm>
        </p:grpSpPr>
        <p:sp>
          <p:nvSpPr>
            <p:cNvPr id="19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4" name="Gruppieren 203"/>
          <p:cNvGrpSpPr/>
          <p:nvPr/>
        </p:nvGrpSpPr>
        <p:grpSpPr>
          <a:xfrm flipH="1">
            <a:off x="6781800" y="4953000"/>
            <a:ext cx="533400" cy="762000"/>
            <a:chOff x="1600200" y="4419600"/>
            <a:chExt cx="533400" cy="762000"/>
          </a:xfrm>
        </p:grpSpPr>
        <p:sp>
          <p:nvSpPr>
            <p:cNvPr id="20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3" name="Gerade Verbindung 212"/>
          <p:cNvCxnSpPr/>
          <p:nvPr/>
        </p:nvCxnSpPr>
        <p:spPr bwMode="auto">
          <a:xfrm>
            <a:off x="66294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82296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73152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5" name="Gruppieren 214"/>
          <p:cNvGrpSpPr/>
          <p:nvPr/>
        </p:nvGrpSpPr>
        <p:grpSpPr>
          <a:xfrm flipV="1">
            <a:off x="4038600" y="2819400"/>
            <a:ext cx="1905000" cy="914400"/>
            <a:chOff x="5334000" y="2971800"/>
            <a:chExt cx="1905000" cy="9144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19" name="Gruppieren 21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0" name="Gerade Verbindung 219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1" name="Ellipse 240"/>
          <p:cNvSpPr/>
          <p:nvPr/>
        </p:nvSpPr>
        <p:spPr bwMode="auto">
          <a:xfrm>
            <a:off x="44196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5" name="Gerade Verbindung mit Pfeil 244"/>
          <p:cNvCxnSpPr>
            <a:stCxn id="230" idx="0"/>
            <a:endCxn id="244" idx="0"/>
          </p:cNvCxnSpPr>
          <p:nvPr/>
        </p:nvCxnSpPr>
        <p:spPr bwMode="auto">
          <a:xfrm>
            <a:off x="4191000" y="3505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" name="Textfeld 245"/>
          <p:cNvSpPr txBox="1"/>
          <p:nvPr/>
        </p:nvSpPr>
        <p:spPr>
          <a:xfrm>
            <a:off x="4444527" y="3886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4038600" y="3886200"/>
            <a:ext cx="304800" cy="609600"/>
            <a:chOff x="4038600" y="3352800"/>
            <a:chExt cx="304800" cy="609600"/>
          </a:xfrm>
        </p:grpSpPr>
        <p:sp>
          <p:nvSpPr>
            <p:cNvPr id="242" name="Ellipse 241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3" name="Gerade Verbindung 242"/>
            <p:cNvCxnSpPr>
              <a:stCxn id="242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4" name="Ellipse 243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7" name="Gerade Verbindung 246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" name="Gerade Verbindung 8"/>
          <p:cNvCxnSpPr/>
          <p:nvPr/>
        </p:nvCxnSpPr>
        <p:spPr bwMode="auto">
          <a:xfrm flipV="1">
            <a:off x="79248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>
            <a:endCxn id="201" idx="1"/>
          </p:cNvCxnSpPr>
          <p:nvPr/>
        </p:nvCxnSpPr>
        <p:spPr bwMode="auto">
          <a:xfrm>
            <a:off x="7924800" y="4953000"/>
            <a:ext cx="4572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8" name="Gruppieren 247"/>
          <p:cNvGrpSpPr/>
          <p:nvPr/>
        </p:nvGrpSpPr>
        <p:grpSpPr>
          <a:xfrm flipV="1">
            <a:off x="8229600" y="4191000"/>
            <a:ext cx="304800" cy="609600"/>
            <a:chOff x="4038600" y="3352800"/>
            <a:chExt cx="304800" cy="609600"/>
          </a:xfrm>
        </p:grpSpPr>
        <p:sp>
          <p:nvSpPr>
            <p:cNvPr id="249" name="Ellipse 248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0" name="Gerade Verbindung 249"/>
            <p:cNvCxnSpPr>
              <a:stCxn id="249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1" name="Ellipse 250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2" name="Gerade Verbindung 251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" name="Gerade Verbindung mit Pfeil 13"/>
          <p:cNvCxnSpPr>
            <a:stCxn id="251" idx="0"/>
            <a:endCxn id="201" idx="1"/>
          </p:cNvCxnSpPr>
          <p:nvPr/>
        </p:nvCxnSpPr>
        <p:spPr bwMode="auto">
          <a:xfrm>
            <a:off x="8382000" y="4800600"/>
            <a:ext cx="1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3" name="Ellipse 252"/>
          <p:cNvSpPr/>
          <p:nvPr/>
        </p:nvSpPr>
        <p:spPr bwMode="auto">
          <a:xfrm>
            <a:off x="54102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4" name="Textfeld 253"/>
          <p:cNvSpPr txBox="1"/>
          <p:nvPr/>
        </p:nvSpPr>
        <p:spPr>
          <a:xfrm>
            <a:off x="6813566" y="4343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55" name="Textfeld 254"/>
          <p:cNvSpPr txBox="1"/>
          <p:nvPr/>
        </p:nvSpPr>
        <p:spPr>
          <a:xfrm>
            <a:off x="8454194" y="41910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Iload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7467600" y="46482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4953000" y="5105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4953000" y="6324600"/>
            <a:ext cx="2514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5867400" y="2895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mit Pfeil 183"/>
          <p:cNvCxnSpPr/>
          <p:nvPr/>
        </p:nvCxnSpPr>
        <p:spPr bwMode="auto">
          <a:xfrm>
            <a:off x="6705600" y="4724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Textfeld 185"/>
          <p:cNvSpPr txBox="1"/>
          <p:nvPr/>
        </p:nvSpPr>
        <p:spPr>
          <a:xfrm>
            <a:off x="4800600" y="4267200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Ibias-Iload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6189112" y="49530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Iload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5943600" y="3200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5715000" y="4038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6934200" y="3657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mit Pfeil 118"/>
          <p:cNvCxnSpPr/>
          <p:nvPr/>
        </p:nvCxnSpPr>
        <p:spPr bwMode="auto">
          <a:xfrm>
            <a:off x="6934200" y="4648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6805307" y="3810000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Icasc_in</a:t>
            </a:r>
            <a:endParaRPr lang="de-DE" dirty="0"/>
          </a:p>
        </p:txBody>
      </p:sp>
      <p:sp>
        <p:nvSpPr>
          <p:cNvPr id="121" name="Textfeld 120"/>
          <p:cNvSpPr txBox="1"/>
          <p:nvPr/>
        </p:nvSpPr>
        <p:spPr>
          <a:xfrm>
            <a:off x="6781800" y="4648200"/>
            <a:ext cx="8418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Icasc_out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640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Gefaltete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400" dirty="0" smtClean="0"/>
              <a:t>Spannungsbereich</a:t>
            </a:r>
          </a:p>
          <a:p>
            <a:r>
              <a:rPr lang="de-DE" sz="1400" dirty="0" err="1"/>
              <a:t>Vdssat</a:t>
            </a:r>
            <a:r>
              <a:rPr lang="de-DE" sz="1400" dirty="0"/>
              <a:t> PMOS = 200mV, </a:t>
            </a:r>
            <a:r>
              <a:rPr lang="de-DE" sz="1400" dirty="0" err="1"/>
              <a:t>Vdssat</a:t>
            </a:r>
            <a:r>
              <a:rPr lang="de-DE" sz="1400" dirty="0"/>
              <a:t> NMOS = 100mV, </a:t>
            </a:r>
            <a:r>
              <a:rPr lang="de-DE" sz="1400" dirty="0" err="1"/>
              <a:t>Vdssat_cascode</a:t>
            </a:r>
            <a:r>
              <a:rPr lang="de-DE" sz="1400" dirty="0"/>
              <a:t> = </a:t>
            </a:r>
            <a:r>
              <a:rPr lang="de-DE" sz="1400" dirty="0" smtClean="0"/>
              <a:t>100mV</a:t>
            </a:r>
          </a:p>
          <a:p>
            <a:r>
              <a:rPr lang="de-DE" sz="1400" dirty="0" err="1"/>
              <a:t>Vout_min</a:t>
            </a:r>
            <a:r>
              <a:rPr lang="de-DE" sz="1400" dirty="0"/>
              <a:t> ~ 100mV</a:t>
            </a:r>
          </a:p>
          <a:p>
            <a:r>
              <a:rPr lang="de-DE" sz="1400" dirty="0" err="1"/>
              <a:t>Vout_max</a:t>
            </a:r>
            <a:r>
              <a:rPr lang="de-DE" sz="1400" dirty="0"/>
              <a:t> ~ VDD - </a:t>
            </a:r>
            <a:r>
              <a:rPr lang="de-DE" sz="1400" dirty="0" smtClean="0"/>
              <a:t>300mV</a:t>
            </a:r>
          </a:p>
          <a:p>
            <a:r>
              <a:rPr lang="de-DE" sz="1400" dirty="0" err="1"/>
              <a:t>Vout_DC</a:t>
            </a:r>
            <a:r>
              <a:rPr lang="de-DE" sz="1400" dirty="0"/>
              <a:t> = VSSA + </a:t>
            </a:r>
            <a:r>
              <a:rPr lang="de-DE" sz="1400" dirty="0" smtClean="0"/>
              <a:t>500mV.</a:t>
            </a:r>
            <a:endParaRPr lang="de-DE" sz="1400" dirty="0"/>
          </a:p>
          <a:p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92" name="Gerade Verbindung 91"/>
          <p:cNvCxnSpPr/>
          <p:nvPr/>
        </p:nvCxnSpPr>
        <p:spPr bwMode="auto">
          <a:xfrm flipH="1">
            <a:off x="3276600" y="4267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H="1">
            <a:off x="3276600" y="4267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2" name="Gruppieren 151"/>
          <p:cNvGrpSpPr/>
          <p:nvPr/>
        </p:nvGrpSpPr>
        <p:grpSpPr>
          <a:xfrm>
            <a:off x="3733800" y="3733800"/>
            <a:ext cx="533400" cy="762000"/>
            <a:chOff x="1600200" y="4419600"/>
            <a:chExt cx="533400" cy="762000"/>
          </a:xfrm>
        </p:grpSpPr>
        <p:sp>
          <p:nvSpPr>
            <p:cNvPr id="15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 flipH="1">
            <a:off x="3429000" y="4114800"/>
            <a:ext cx="609600" cy="609600"/>
            <a:chOff x="1295400" y="5334000"/>
            <a:chExt cx="609600" cy="6096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" name="Gerade Verbindung 163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7" name="Gerade Verbindung 166"/>
          <p:cNvCxnSpPr/>
          <p:nvPr/>
        </p:nvCxnSpPr>
        <p:spPr bwMode="auto">
          <a:xfrm flipH="1" flipV="1">
            <a:off x="3733800" y="4114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8" name="Gruppieren 167"/>
          <p:cNvGrpSpPr/>
          <p:nvPr/>
        </p:nvGrpSpPr>
        <p:grpSpPr>
          <a:xfrm>
            <a:off x="2743200" y="4724400"/>
            <a:ext cx="533400" cy="762000"/>
            <a:chOff x="1600200" y="4419600"/>
            <a:chExt cx="533400" cy="762000"/>
          </a:xfrm>
        </p:grpSpPr>
        <p:sp>
          <p:nvSpPr>
            <p:cNvPr id="16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77" name="Gerade Verbindung 176"/>
          <p:cNvCxnSpPr/>
          <p:nvPr/>
        </p:nvCxnSpPr>
        <p:spPr bwMode="auto">
          <a:xfrm>
            <a:off x="31242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>
            <a:stCxn id="175" idx="0"/>
          </p:cNvCxnSpPr>
          <p:nvPr/>
        </p:nvCxnSpPr>
        <p:spPr bwMode="auto">
          <a:xfrm>
            <a:off x="3276600" y="5486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mit Pfeil 178"/>
          <p:cNvCxnSpPr/>
          <p:nvPr/>
        </p:nvCxnSpPr>
        <p:spPr bwMode="auto">
          <a:xfrm>
            <a:off x="2438400" y="5105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Textfeld 179"/>
          <p:cNvSpPr txBox="1"/>
          <p:nvPr/>
        </p:nvSpPr>
        <p:spPr>
          <a:xfrm>
            <a:off x="2615727" y="48006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81" name="Ellipse 180"/>
          <p:cNvSpPr/>
          <p:nvPr/>
        </p:nvSpPr>
        <p:spPr bwMode="auto">
          <a:xfrm>
            <a:off x="38862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 flipV="1">
            <a:off x="32766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>
            <a:stCxn id="158" idx="1"/>
          </p:cNvCxnSpPr>
          <p:nvPr/>
        </p:nvCxnSpPr>
        <p:spPr bwMode="auto">
          <a:xfrm flipH="1">
            <a:off x="3276600" y="37338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3276600" y="3581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>
            <a:stCxn id="159" idx="0"/>
          </p:cNvCxnSpPr>
          <p:nvPr/>
        </p:nvCxnSpPr>
        <p:spPr bwMode="auto">
          <a:xfrm>
            <a:off x="4267200" y="4495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4267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5" name="Gruppieren 194"/>
          <p:cNvGrpSpPr/>
          <p:nvPr/>
        </p:nvGrpSpPr>
        <p:grpSpPr>
          <a:xfrm>
            <a:off x="5334000" y="4953000"/>
            <a:ext cx="533400" cy="762000"/>
            <a:chOff x="1600200" y="4419600"/>
            <a:chExt cx="533400" cy="762000"/>
          </a:xfrm>
        </p:grpSpPr>
        <p:sp>
          <p:nvSpPr>
            <p:cNvPr id="19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4" name="Gruppieren 203"/>
          <p:cNvGrpSpPr/>
          <p:nvPr/>
        </p:nvGrpSpPr>
        <p:grpSpPr>
          <a:xfrm flipH="1">
            <a:off x="4267200" y="4953000"/>
            <a:ext cx="533400" cy="762000"/>
            <a:chOff x="1600200" y="4419600"/>
            <a:chExt cx="533400" cy="762000"/>
          </a:xfrm>
        </p:grpSpPr>
        <p:sp>
          <p:nvSpPr>
            <p:cNvPr id="20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3" name="Gerade Verbindung 212"/>
          <p:cNvCxnSpPr/>
          <p:nvPr/>
        </p:nvCxnSpPr>
        <p:spPr bwMode="auto">
          <a:xfrm>
            <a:off x="41148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57150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48006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5" name="Gruppieren 214"/>
          <p:cNvGrpSpPr/>
          <p:nvPr/>
        </p:nvGrpSpPr>
        <p:grpSpPr>
          <a:xfrm flipV="1">
            <a:off x="1524000" y="2819400"/>
            <a:ext cx="1905000" cy="914400"/>
            <a:chOff x="5334000" y="2971800"/>
            <a:chExt cx="1905000" cy="9144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19" name="Gruppieren 21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0" name="Gerade Verbindung 219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1" name="Ellipse 240"/>
          <p:cNvSpPr/>
          <p:nvPr/>
        </p:nvSpPr>
        <p:spPr bwMode="auto">
          <a:xfrm>
            <a:off x="19050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5" name="Gerade Verbindung mit Pfeil 244"/>
          <p:cNvCxnSpPr>
            <a:stCxn id="230" idx="0"/>
            <a:endCxn id="244" idx="0"/>
          </p:cNvCxnSpPr>
          <p:nvPr/>
        </p:nvCxnSpPr>
        <p:spPr bwMode="auto">
          <a:xfrm>
            <a:off x="1676400" y="3505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" name="Textfeld 245"/>
          <p:cNvSpPr txBox="1"/>
          <p:nvPr/>
        </p:nvSpPr>
        <p:spPr>
          <a:xfrm>
            <a:off x="1929927" y="3886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1524000" y="3886200"/>
            <a:ext cx="304800" cy="609600"/>
            <a:chOff x="4038600" y="3352800"/>
            <a:chExt cx="304800" cy="609600"/>
          </a:xfrm>
        </p:grpSpPr>
        <p:sp>
          <p:nvSpPr>
            <p:cNvPr id="242" name="Ellipse 241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3" name="Gerade Verbindung 242"/>
            <p:cNvCxnSpPr>
              <a:stCxn id="242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4" name="Ellipse 243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7" name="Gerade Verbindung 246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" name="Gerade Verbindung 8"/>
          <p:cNvCxnSpPr/>
          <p:nvPr/>
        </p:nvCxnSpPr>
        <p:spPr bwMode="auto">
          <a:xfrm flipV="1">
            <a:off x="54102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>
            <a:endCxn id="201" idx="1"/>
          </p:cNvCxnSpPr>
          <p:nvPr/>
        </p:nvCxnSpPr>
        <p:spPr bwMode="auto">
          <a:xfrm>
            <a:off x="5410200" y="4953000"/>
            <a:ext cx="4572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8" name="Gruppieren 247"/>
          <p:cNvGrpSpPr/>
          <p:nvPr/>
        </p:nvGrpSpPr>
        <p:grpSpPr>
          <a:xfrm flipV="1">
            <a:off x="5715000" y="4191000"/>
            <a:ext cx="304800" cy="609600"/>
            <a:chOff x="4038600" y="3352800"/>
            <a:chExt cx="304800" cy="609600"/>
          </a:xfrm>
        </p:grpSpPr>
        <p:sp>
          <p:nvSpPr>
            <p:cNvPr id="249" name="Ellipse 248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0" name="Gerade Verbindung 249"/>
            <p:cNvCxnSpPr>
              <a:stCxn id="249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1" name="Ellipse 250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2" name="Gerade Verbindung 251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" name="Gerade Verbindung mit Pfeil 13"/>
          <p:cNvCxnSpPr>
            <a:stCxn id="251" idx="0"/>
            <a:endCxn id="201" idx="1"/>
          </p:cNvCxnSpPr>
          <p:nvPr/>
        </p:nvCxnSpPr>
        <p:spPr bwMode="auto">
          <a:xfrm>
            <a:off x="5867400" y="4800600"/>
            <a:ext cx="1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3" name="Ellipse 252"/>
          <p:cNvSpPr/>
          <p:nvPr/>
        </p:nvSpPr>
        <p:spPr bwMode="auto">
          <a:xfrm>
            <a:off x="28956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4" name="Textfeld 253"/>
          <p:cNvSpPr txBox="1"/>
          <p:nvPr/>
        </p:nvSpPr>
        <p:spPr>
          <a:xfrm>
            <a:off x="4298966" y="4343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55" name="Textfeld 254"/>
          <p:cNvSpPr txBox="1"/>
          <p:nvPr/>
        </p:nvSpPr>
        <p:spPr>
          <a:xfrm>
            <a:off x="5939594" y="41910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Iload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4953000" y="46482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2438400" y="5105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2438400" y="6324600"/>
            <a:ext cx="2514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3352800" y="2895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feld 187"/>
          <p:cNvSpPr txBox="1"/>
          <p:nvPr/>
        </p:nvSpPr>
        <p:spPr>
          <a:xfrm>
            <a:off x="3352800" y="3200400"/>
            <a:ext cx="9348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Vdssatbias</a:t>
            </a:r>
            <a:endParaRPr lang="de-DE" dirty="0"/>
          </a:p>
        </p:txBody>
      </p:sp>
      <p:cxnSp>
        <p:nvCxnSpPr>
          <p:cNvPr id="117" name="Gerade Verbindung mit Pfeil 116"/>
          <p:cNvCxnSpPr/>
          <p:nvPr/>
        </p:nvCxnSpPr>
        <p:spPr bwMode="auto">
          <a:xfrm>
            <a:off x="4343400" y="3886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4325768" y="3962400"/>
            <a:ext cx="970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Vdssatcasc</a:t>
            </a:r>
            <a:endParaRPr lang="de-DE" dirty="0"/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4191000" y="5105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Textfeld 120"/>
          <p:cNvSpPr txBox="1"/>
          <p:nvPr/>
        </p:nvSpPr>
        <p:spPr>
          <a:xfrm>
            <a:off x="3290225" y="518160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Vdssatload</a:t>
            </a:r>
            <a:endParaRPr lang="de-DE" dirty="0"/>
          </a:p>
        </p:txBody>
      </p:sp>
      <p:sp>
        <p:nvSpPr>
          <p:cNvPr id="123" name="Textfeld 122"/>
          <p:cNvSpPr txBox="1"/>
          <p:nvPr/>
        </p:nvSpPr>
        <p:spPr>
          <a:xfrm>
            <a:off x="2930753" y="571500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VSSA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372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Gefaltete </a:t>
            </a:r>
            <a:r>
              <a:rPr lang="de-DE" sz="2000" dirty="0" err="1"/>
              <a:t>Kaskode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517650"/>
          </a:xfrm>
        </p:spPr>
        <p:txBody>
          <a:bodyPr/>
          <a:lstStyle/>
          <a:p>
            <a:r>
              <a:rPr lang="de-DE" sz="1400" dirty="0" smtClean="0"/>
              <a:t>Spannungsbereich</a:t>
            </a:r>
          </a:p>
          <a:p>
            <a:r>
              <a:rPr lang="de-DE" sz="1400" dirty="0" err="1"/>
              <a:t>Vdssat</a:t>
            </a:r>
            <a:r>
              <a:rPr lang="de-DE" sz="1400" dirty="0"/>
              <a:t> PMOS = 200mV, </a:t>
            </a:r>
            <a:r>
              <a:rPr lang="de-DE" sz="1400" dirty="0" err="1"/>
              <a:t>Vdssat</a:t>
            </a:r>
            <a:r>
              <a:rPr lang="de-DE" sz="1400" dirty="0"/>
              <a:t> NMOS = 100mV, </a:t>
            </a:r>
            <a:r>
              <a:rPr lang="de-DE" sz="1400" dirty="0" err="1"/>
              <a:t>Vdssat_cascode</a:t>
            </a:r>
            <a:r>
              <a:rPr lang="de-DE" sz="1400" dirty="0"/>
              <a:t> = </a:t>
            </a:r>
            <a:r>
              <a:rPr lang="de-DE" sz="1400" dirty="0" smtClean="0"/>
              <a:t>100mV</a:t>
            </a:r>
          </a:p>
          <a:p>
            <a:r>
              <a:rPr lang="de-DE" sz="1400" dirty="0" err="1"/>
              <a:t>Vout_min</a:t>
            </a:r>
            <a:r>
              <a:rPr lang="de-DE" sz="1400" dirty="0"/>
              <a:t> ~ 100mV</a:t>
            </a:r>
          </a:p>
          <a:p>
            <a:r>
              <a:rPr lang="de-DE" sz="1400" dirty="0" err="1"/>
              <a:t>Vout_max</a:t>
            </a:r>
            <a:r>
              <a:rPr lang="de-DE" sz="1400" dirty="0"/>
              <a:t> ~ 1.2V - 300mV = 900mV</a:t>
            </a:r>
          </a:p>
          <a:p>
            <a:r>
              <a:rPr lang="de-DE" sz="1400" dirty="0" err="1"/>
              <a:t>Vout_DC</a:t>
            </a:r>
            <a:r>
              <a:rPr lang="de-DE" sz="1400" dirty="0"/>
              <a:t> = VSSA + 500mV</a:t>
            </a:r>
          </a:p>
          <a:p>
            <a:r>
              <a:rPr lang="de-DE" sz="1400" dirty="0"/>
              <a:t>In diesem Fall ist VSSA=0V optimal</a:t>
            </a:r>
            <a:r>
              <a:rPr lang="de-DE" sz="1400"/>
              <a:t>. 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cxnSp>
        <p:nvCxnSpPr>
          <p:cNvPr id="92" name="Gerade Verbindung 91"/>
          <p:cNvCxnSpPr/>
          <p:nvPr/>
        </p:nvCxnSpPr>
        <p:spPr bwMode="auto">
          <a:xfrm flipH="1">
            <a:off x="3276600" y="4267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H="1">
            <a:off x="3276600" y="4267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2" name="Gruppieren 151"/>
          <p:cNvGrpSpPr/>
          <p:nvPr/>
        </p:nvGrpSpPr>
        <p:grpSpPr>
          <a:xfrm>
            <a:off x="3733800" y="3733800"/>
            <a:ext cx="533400" cy="762000"/>
            <a:chOff x="1600200" y="4419600"/>
            <a:chExt cx="533400" cy="762000"/>
          </a:xfrm>
        </p:grpSpPr>
        <p:sp>
          <p:nvSpPr>
            <p:cNvPr id="15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 flipH="1">
            <a:off x="3429000" y="4114800"/>
            <a:ext cx="609600" cy="609600"/>
            <a:chOff x="1295400" y="5334000"/>
            <a:chExt cx="609600" cy="6096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600200" y="5334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600200" y="563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" name="Gerade Verbindung 163"/>
            <p:cNvCxnSpPr/>
            <p:nvPr/>
          </p:nvCxnSpPr>
          <p:spPr bwMode="auto">
            <a:xfrm>
              <a:off x="1447800" y="594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 flipH="1">
              <a:off x="1447800" y="5638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 flipH="1">
              <a:off x="1295400" y="55626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7" name="Gerade Verbindung 166"/>
          <p:cNvCxnSpPr/>
          <p:nvPr/>
        </p:nvCxnSpPr>
        <p:spPr bwMode="auto">
          <a:xfrm flipH="1" flipV="1">
            <a:off x="3733800" y="4114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8" name="Gruppieren 167"/>
          <p:cNvGrpSpPr/>
          <p:nvPr/>
        </p:nvGrpSpPr>
        <p:grpSpPr>
          <a:xfrm>
            <a:off x="2743200" y="4724400"/>
            <a:ext cx="533400" cy="762000"/>
            <a:chOff x="1600200" y="4419600"/>
            <a:chExt cx="533400" cy="762000"/>
          </a:xfrm>
        </p:grpSpPr>
        <p:sp>
          <p:nvSpPr>
            <p:cNvPr id="16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77" name="Gerade Verbindung 176"/>
          <p:cNvCxnSpPr/>
          <p:nvPr/>
        </p:nvCxnSpPr>
        <p:spPr bwMode="auto">
          <a:xfrm>
            <a:off x="31242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>
            <a:stCxn id="175" idx="0"/>
          </p:cNvCxnSpPr>
          <p:nvPr/>
        </p:nvCxnSpPr>
        <p:spPr bwMode="auto">
          <a:xfrm>
            <a:off x="3276600" y="5486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mit Pfeil 178"/>
          <p:cNvCxnSpPr/>
          <p:nvPr/>
        </p:nvCxnSpPr>
        <p:spPr bwMode="auto">
          <a:xfrm>
            <a:off x="2438400" y="5105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Textfeld 179"/>
          <p:cNvSpPr txBox="1"/>
          <p:nvPr/>
        </p:nvSpPr>
        <p:spPr>
          <a:xfrm>
            <a:off x="2615727" y="48006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81" name="Ellipse 180"/>
          <p:cNvSpPr/>
          <p:nvPr/>
        </p:nvSpPr>
        <p:spPr bwMode="auto">
          <a:xfrm>
            <a:off x="38862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 flipV="1">
            <a:off x="3276600" y="3733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>
            <a:stCxn id="158" idx="1"/>
          </p:cNvCxnSpPr>
          <p:nvPr/>
        </p:nvCxnSpPr>
        <p:spPr bwMode="auto">
          <a:xfrm flipH="1">
            <a:off x="3276600" y="3733800"/>
            <a:ext cx="990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3276600" y="3581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>
            <a:stCxn id="159" idx="0"/>
          </p:cNvCxnSpPr>
          <p:nvPr/>
        </p:nvCxnSpPr>
        <p:spPr bwMode="auto">
          <a:xfrm>
            <a:off x="4267200" y="4495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4267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5" name="Gruppieren 194"/>
          <p:cNvGrpSpPr/>
          <p:nvPr/>
        </p:nvGrpSpPr>
        <p:grpSpPr>
          <a:xfrm>
            <a:off x="5334000" y="4953000"/>
            <a:ext cx="533400" cy="762000"/>
            <a:chOff x="1600200" y="4419600"/>
            <a:chExt cx="533400" cy="762000"/>
          </a:xfrm>
        </p:grpSpPr>
        <p:sp>
          <p:nvSpPr>
            <p:cNvPr id="19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4" name="Gruppieren 203"/>
          <p:cNvGrpSpPr/>
          <p:nvPr/>
        </p:nvGrpSpPr>
        <p:grpSpPr>
          <a:xfrm flipH="1">
            <a:off x="4267200" y="4953000"/>
            <a:ext cx="533400" cy="762000"/>
            <a:chOff x="1600200" y="4419600"/>
            <a:chExt cx="533400" cy="762000"/>
          </a:xfrm>
        </p:grpSpPr>
        <p:sp>
          <p:nvSpPr>
            <p:cNvPr id="20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13" name="Gerade Verbindung 212"/>
          <p:cNvCxnSpPr/>
          <p:nvPr/>
        </p:nvCxnSpPr>
        <p:spPr bwMode="auto">
          <a:xfrm>
            <a:off x="41148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57150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48006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5" name="Gruppieren 214"/>
          <p:cNvGrpSpPr/>
          <p:nvPr/>
        </p:nvGrpSpPr>
        <p:grpSpPr>
          <a:xfrm flipV="1">
            <a:off x="1524000" y="2819400"/>
            <a:ext cx="1905000" cy="914400"/>
            <a:chOff x="5334000" y="2971800"/>
            <a:chExt cx="1905000" cy="9144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19" name="Gruppieren 21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23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0" name="Gerade Verbindung 219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1" name="Gruppieren 220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2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22" name="Gerade Verbindung 221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1" name="Ellipse 240"/>
          <p:cNvSpPr/>
          <p:nvPr/>
        </p:nvSpPr>
        <p:spPr bwMode="auto">
          <a:xfrm>
            <a:off x="19050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5" name="Gerade Verbindung mit Pfeil 244"/>
          <p:cNvCxnSpPr>
            <a:stCxn id="230" idx="0"/>
            <a:endCxn id="244" idx="0"/>
          </p:cNvCxnSpPr>
          <p:nvPr/>
        </p:nvCxnSpPr>
        <p:spPr bwMode="auto">
          <a:xfrm>
            <a:off x="1676400" y="3505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" name="Textfeld 245"/>
          <p:cNvSpPr txBox="1"/>
          <p:nvPr/>
        </p:nvSpPr>
        <p:spPr>
          <a:xfrm>
            <a:off x="1929927" y="3886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1524000" y="3886200"/>
            <a:ext cx="304800" cy="609600"/>
            <a:chOff x="4038600" y="3352800"/>
            <a:chExt cx="304800" cy="609600"/>
          </a:xfrm>
        </p:grpSpPr>
        <p:sp>
          <p:nvSpPr>
            <p:cNvPr id="242" name="Ellipse 241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3" name="Gerade Verbindung 242"/>
            <p:cNvCxnSpPr>
              <a:stCxn id="242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4" name="Ellipse 243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7" name="Gerade Verbindung 246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" name="Gerade Verbindung 8"/>
          <p:cNvCxnSpPr/>
          <p:nvPr/>
        </p:nvCxnSpPr>
        <p:spPr bwMode="auto">
          <a:xfrm flipV="1">
            <a:off x="54102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>
            <a:endCxn id="201" idx="1"/>
          </p:cNvCxnSpPr>
          <p:nvPr/>
        </p:nvCxnSpPr>
        <p:spPr bwMode="auto">
          <a:xfrm>
            <a:off x="5410200" y="4953000"/>
            <a:ext cx="4572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8" name="Gruppieren 247"/>
          <p:cNvGrpSpPr/>
          <p:nvPr/>
        </p:nvGrpSpPr>
        <p:grpSpPr>
          <a:xfrm flipV="1">
            <a:off x="5715000" y="4191000"/>
            <a:ext cx="304800" cy="609600"/>
            <a:chOff x="4038600" y="3352800"/>
            <a:chExt cx="304800" cy="609600"/>
          </a:xfrm>
        </p:grpSpPr>
        <p:sp>
          <p:nvSpPr>
            <p:cNvPr id="249" name="Ellipse 248"/>
            <p:cNvSpPr/>
            <p:nvPr/>
          </p:nvSpPr>
          <p:spPr bwMode="auto">
            <a:xfrm>
              <a:off x="4038600" y="35052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0" name="Gerade Verbindung 249"/>
            <p:cNvCxnSpPr>
              <a:stCxn id="249" idx="4"/>
            </p:cNvCxnSpPr>
            <p:nvPr/>
          </p:nvCxnSpPr>
          <p:spPr bwMode="auto">
            <a:xfrm>
              <a:off x="4191000" y="3810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1" name="Ellipse 250"/>
            <p:cNvSpPr/>
            <p:nvPr/>
          </p:nvSpPr>
          <p:spPr bwMode="auto">
            <a:xfrm>
              <a:off x="4038600" y="3352800"/>
              <a:ext cx="304800" cy="3048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2" name="Gerade Verbindung 251"/>
            <p:cNvCxnSpPr/>
            <p:nvPr/>
          </p:nvCxnSpPr>
          <p:spPr bwMode="auto">
            <a:xfrm>
              <a:off x="4038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" name="Gerade Verbindung mit Pfeil 13"/>
          <p:cNvCxnSpPr>
            <a:stCxn id="251" idx="0"/>
            <a:endCxn id="201" idx="1"/>
          </p:cNvCxnSpPr>
          <p:nvPr/>
        </p:nvCxnSpPr>
        <p:spPr bwMode="auto">
          <a:xfrm>
            <a:off x="5867400" y="4800600"/>
            <a:ext cx="1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3" name="Ellipse 252"/>
          <p:cNvSpPr/>
          <p:nvPr/>
        </p:nvSpPr>
        <p:spPr bwMode="auto">
          <a:xfrm>
            <a:off x="2895600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4" name="Textfeld 253"/>
          <p:cNvSpPr txBox="1"/>
          <p:nvPr/>
        </p:nvSpPr>
        <p:spPr>
          <a:xfrm>
            <a:off x="4298966" y="43434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55" name="Textfeld 254"/>
          <p:cNvSpPr txBox="1"/>
          <p:nvPr/>
        </p:nvSpPr>
        <p:spPr>
          <a:xfrm>
            <a:off x="5939594" y="41910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Iload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4953000" y="46482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2438400" y="5105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2438400" y="6324600"/>
            <a:ext cx="2514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3352800" y="2895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feld 187"/>
          <p:cNvSpPr txBox="1"/>
          <p:nvPr/>
        </p:nvSpPr>
        <p:spPr>
          <a:xfrm>
            <a:off x="3352800" y="3200400"/>
            <a:ext cx="9348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Vdssatbias</a:t>
            </a:r>
            <a:endParaRPr lang="de-DE" dirty="0"/>
          </a:p>
        </p:txBody>
      </p:sp>
      <p:cxnSp>
        <p:nvCxnSpPr>
          <p:cNvPr id="117" name="Gerade Verbindung mit Pfeil 116"/>
          <p:cNvCxnSpPr/>
          <p:nvPr/>
        </p:nvCxnSpPr>
        <p:spPr bwMode="auto">
          <a:xfrm>
            <a:off x="4343400" y="3886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4325768" y="3962400"/>
            <a:ext cx="970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Vdssatcasc</a:t>
            </a:r>
            <a:endParaRPr lang="de-DE" dirty="0"/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4191000" y="5105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Textfeld 120"/>
          <p:cNvSpPr txBox="1"/>
          <p:nvPr/>
        </p:nvSpPr>
        <p:spPr>
          <a:xfrm>
            <a:off x="3290225" y="518160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Vdssatload</a:t>
            </a:r>
            <a:endParaRPr lang="de-DE" dirty="0"/>
          </a:p>
        </p:txBody>
      </p:sp>
      <p:sp>
        <p:nvSpPr>
          <p:cNvPr id="123" name="Textfeld 122"/>
          <p:cNvSpPr txBox="1"/>
          <p:nvPr/>
        </p:nvSpPr>
        <p:spPr>
          <a:xfrm>
            <a:off x="2930753" y="571500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VSSA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042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Stromquelle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Verstärker mit Gegenkopplung</a:t>
            </a:r>
            <a:endParaRPr lang="de-DE" sz="1400" dirty="0" smtClean="0"/>
          </a:p>
          <a:p>
            <a:r>
              <a:rPr lang="de-DE" sz="1400" dirty="0" smtClean="0"/>
              <a:t>Die </a:t>
            </a:r>
            <a:r>
              <a:rPr lang="de-DE" sz="1400" dirty="0"/>
              <a:t>Annahmen </a:t>
            </a:r>
            <a:r>
              <a:rPr lang="de-DE" sz="1400" dirty="0" smtClean="0"/>
              <a:t>sind: Ain = 1 und </a:t>
            </a:r>
            <a:r>
              <a:rPr lang="de-DE" sz="1400" dirty="0" err="1" smtClean="0"/>
              <a:t>beta</a:t>
            </a:r>
            <a:r>
              <a:rPr lang="de-DE" sz="1400" dirty="0" smtClean="0"/>
              <a:t> </a:t>
            </a:r>
            <a:r>
              <a:rPr lang="de-DE" sz="1400" dirty="0" err="1" smtClean="0"/>
              <a:t>Aol</a:t>
            </a:r>
            <a:r>
              <a:rPr lang="de-DE" sz="1400" dirty="0" smtClean="0"/>
              <a:t> &gt;&gt; 1</a:t>
            </a:r>
          </a:p>
          <a:p>
            <a:r>
              <a:rPr lang="de-DE" sz="1400" dirty="0" smtClean="0"/>
              <a:t>Nachteile: </a:t>
            </a:r>
            <a:r>
              <a:rPr lang="de-DE" sz="1400" dirty="0" err="1" smtClean="0"/>
              <a:t>Aol</a:t>
            </a:r>
            <a:r>
              <a:rPr lang="de-DE" sz="1400" dirty="0" smtClean="0"/>
              <a:t> zu niedrig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sp>
        <p:nvSpPr>
          <p:cNvPr id="20" name="Textfeld 19"/>
          <p:cNvSpPr txBox="1"/>
          <p:nvPr/>
        </p:nvSpPr>
        <p:spPr>
          <a:xfrm>
            <a:off x="4977927" y="3048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endParaRPr lang="de-DE" dirty="0"/>
          </a:p>
        </p:txBody>
      </p:sp>
      <p:sp>
        <p:nvSpPr>
          <p:cNvPr id="209" name="Textfeld 208"/>
          <p:cNvSpPr txBox="1"/>
          <p:nvPr/>
        </p:nvSpPr>
        <p:spPr>
          <a:xfrm>
            <a:off x="5141939" y="4648200"/>
            <a:ext cx="392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Tin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4495800" y="44196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>
            <a:endCxn id="81" idx="1"/>
          </p:cNvCxnSpPr>
          <p:nvPr/>
        </p:nvCxnSpPr>
        <p:spPr bwMode="auto">
          <a:xfrm>
            <a:off x="50292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4876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e 85"/>
          <p:cNvSpPr/>
          <p:nvPr/>
        </p:nvSpPr>
        <p:spPr bwMode="auto">
          <a:xfrm>
            <a:off x="37338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>
            <a:endCxn id="86" idx="0"/>
          </p:cNvCxnSpPr>
          <p:nvPr/>
        </p:nvCxnSpPr>
        <p:spPr bwMode="auto">
          <a:xfrm>
            <a:off x="3886200" y="4800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8862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733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>
            <a:stCxn id="82" idx="0"/>
          </p:cNvCxnSpPr>
          <p:nvPr/>
        </p:nvCxnSpPr>
        <p:spPr bwMode="auto">
          <a:xfrm>
            <a:off x="50292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pieren 1"/>
          <p:cNvGrpSpPr/>
          <p:nvPr/>
        </p:nvGrpSpPr>
        <p:grpSpPr>
          <a:xfrm flipV="1">
            <a:off x="3276600" y="2667000"/>
            <a:ext cx="1905000" cy="1066800"/>
            <a:chOff x="5334000" y="2819400"/>
            <a:chExt cx="1905000" cy="1066800"/>
          </a:xfrm>
        </p:grpSpPr>
        <p:cxnSp>
          <p:nvCxnSpPr>
            <p:cNvPr id="105" name="Gerade Verbindung 104"/>
            <p:cNvCxnSpPr>
              <a:stCxn id="210" idx="0"/>
            </p:cNvCxnSpPr>
            <p:nvPr/>
          </p:nvCxnSpPr>
          <p:spPr bwMode="auto">
            <a:xfrm>
              <a:off x="54864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Gerade Verbindung 10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9" name="Gruppieren 10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110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1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2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3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4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5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1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9" name="Gerade Verbindung 118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2" name="Gruppieren 121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12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3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4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5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0" name="Gerade Verbindung 139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Gerade Verbindung 140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Ellipse 2"/>
          <p:cNvSpPr/>
          <p:nvPr/>
        </p:nvSpPr>
        <p:spPr bwMode="auto">
          <a:xfrm>
            <a:off x="46482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Ellipse 173"/>
          <p:cNvSpPr/>
          <p:nvPr/>
        </p:nvSpPr>
        <p:spPr bwMode="auto">
          <a:xfrm>
            <a:off x="36576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5" name="Ellipse 174"/>
          <p:cNvSpPr/>
          <p:nvPr/>
        </p:nvSpPr>
        <p:spPr bwMode="auto">
          <a:xfrm>
            <a:off x="3276600" y="38862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>
            <a:stCxn id="175" idx="4"/>
          </p:cNvCxnSpPr>
          <p:nvPr/>
        </p:nvCxnSpPr>
        <p:spPr bwMode="auto">
          <a:xfrm>
            <a:off x="3429000" y="4191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3352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Ellipse 209"/>
          <p:cNvSpPr/>
          <p:nvPr/>
        </p:nvSpPr>
        <p:spPr bwMode="auto">
          <a:xfrm>
            <a:off x="3276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mit Pfeil 24"/>
          <p:cNvCxnSpPr>
            <a:stCxn id="134" idx="0"/>
            <a:endCxn id="210" idx="0"/>
          </p:cNvCxnSpPr>
          <p:nvPr/>
        </p:nvCxnSpPr>
        <p:spPr bwMode="auto">
          <a:xfrm>
            <a:off x="3429000" y="3352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Textfeld 210"/>
          <p:cNvSpPr txBox="1"/>
          <p:nvPr/>
        </p:nvSpPr>
        <p:spPr>
          <a:xfrm>
            <a:off x="3682527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grpSp>
        <p:nvGrpSpPr>
          <p:cNvPr id="153" name="Gruppieren 152"/>
          <p:cNvGrpSpPr/>
          <p:nvPr/>
        </p:nvGrpSpPr>
        <p:grpSpPr>
          <a:xfrm>
            <a:off x="5638800" y="4648200"/>
            <a:ext cx="304800" cy="762000"/>
            <a:chOff x="4876800" y="1828800"/>
            <a:chExt cx="457200" cy="685800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Gerade Verbindung 155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" name="Gerade Verbindung 6"/>
          <p:cNvCxnSpPr/>
          <p:nvPr/>
        </p:nvCxnSpPr>
        <p:spPr bwMode="auto">
          <a:xfrm>
            <a:off x="5054127" y="44196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5638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5739927" y="47244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5791200" y="4419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31776027"/>
              </p:ext>
            </p:extLst>
          </p:nvPr>
        </p:nvGraphicFramePr>
        <p:xfrm>
          <a:off x="609600" y="1706562"/>
          <a:ext cx="38735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48" name="Formel" r:id="rId4" imgW="2552400" imgH="431640" progId="Equation.3">
                  <p:embed/>
                </p:oleObj>
              </mc:Choice>
              <mc:Fallback>
                <p:oleObj name="Formel" r:id="rId4" imgW="2552400" imgH="431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06562"/>
                        <a:ext cx="3873500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Gerade Verbindung mit Pfeil 11"/>
          <p:cNvCxnSpPr/>
          <p:nvPr/>
        </p:nvCxnSpPr>
        <p:spPr bwMode="auto">
          <a:xfrm>
            <a:off x="4419600" y="4800600"/>
            <a:ext cx="4059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4368327" y="4495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61" name="Textfeld 160"/>
          <p:cNvSpPr txBox="1"/>
          <p:nvPr/>
        </p:nvSpPr>
        <p:spPr>
          <a:xfrm>
            <a:off x="5238293" y="4114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57912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6477000" y="44196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5334000" y="6019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4724400" y="5791200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β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 flipV="1">
            <a:off x="4343400" y="4876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>
            <a:stCxn id="21" idx="1"/>
          </p:cNvCxnSpPr>
          <p:nvPr/>
        </p:nvCxnSpPr>
        <p:spPr bwMode="auto">
          <a:xfrm flipH="1">
            <a:off x="4343400" y="6019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feld 90"/>
          <p:cNvSpPr txBox="1"/>
          <p:nvPr/>
        </p:nvSpPr>
        <p:spPr>
          <a:xfrm>
            <a:off x="33528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3886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" name="Ellipse 2051"/>
          <p:cNvSpPr/>
          <p:nvPr/>
        </p:nvSpPr>
        <p:spPr bwMode="auto">
          <a:xfrm>
            <a:off x="4267200" y="4724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2053" name="Objekt 205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72303079"/>
              </p:ext>
            </p:extLst>
          </p:nvPr>
        </p:nvGraphicFramePr>
        <p:xfrm>
          <a:off x="381000" y="3657600"/>
          <a:ext cx="2024063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49" name="Formel" r:id="rId6" imgW="1333440" imgH="431640" progId="Equation.3">
                  <p:embed/>
                </p:oleObj>
              </mc:Choice>
              <mc:Fallback>
                <p:oleObj name="Formel" r:id="rId6" imgW="1333440" imgH="431640" progId="Equation.3">
                  <p:embed/>
                  <p:pic>
                    <p:nvPicPr>
                      <p:cNvPr id="0" name="Objek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657600"/>
                        <a:ext cx="2024063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Gerade Verbindung mit Pfeil 9"/>
          <p:cNvCxnSpPr/>
          <p:nvPr/>
        </p:nvCxnSpPr>
        <p:spPr bwMode="auto">
          <a:xfrm flipV="1">
            <a:off x="1600200" y="2362200"/>
            <a:ext cx="38100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438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Stromquelle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 smtClean="0"/>
              <a:t>Nachteil 2. eingeschränkter Signalbereich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sp>
        <p:nvSpPr>
          <p:cNvPr id="20" name="Textfeld 19"/>
          <p:cNvSpPr txBox="1"/>
          <p:nvPr/>
        </p:nvSpPr>
        <p:spPr>
          <a:xfrm>
            <a:off x="4977927" y="3048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4495800" y="44196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>
            <a:endCxn id="81" idx="1"/>
          </p:cNvCxnSpPr>
          <p:nvPr/>
        </p:nvCxnSpPr>
        <p:spPr bwMode="auto">
          <a:xfrm>
            <a:off x="50292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4876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>
            <a:stCxn id="82" idx="0"/>
          </p:cNvCxnSpPr>
          <p:nvPr/>
        </p:nvCxnSpPr>
        <p:spPr bwMode="auto">
          <a:xfrm>
            <a:off x="50292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pieren 1"/>
          <p:cNvGrpSpPr/>
          <p:nvPr/>
        </p:nvGrpSpPr>
        <p:grpSpPr>
          <a:xfrm flipV="1">
            <a:off x="3276600" y="2667000"/>
            <a:ext cx="1905000" cy="1066800"/>
            <a:chOff x="5334000" y="2819400"/>
            <a:chExt cx="1905000" cy="1066800"/>
          </a:xfrm>
        </p:grpSpPr>
        <p:cxnSp>
          <p:nvCxnSpPr>
            <p:cNvPr id="105" name="Gerade Verbindung 104"/>
            <p:cNvCxnSpPr>
              <a:stCxn id="210" idx="0"/>
            </p:cNvCxnSpPr>
            <p:nvPr/>
          </p:nvCxnSpPr>
          <p:spPr bwMode="auto">
            <a:xfrm>
              <a:off x="54864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Gerade Verbindung 10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9" name="Gruppieren 10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110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1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2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3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4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5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1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9" name="Gerade Verbindung 118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2" name="Gruppieren 121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12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3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4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5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0" name="Gerade Verbindung 139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Gerade Verbindung 140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Ellipse 2"/>
          <p:cNvSpPr/>
          <p:nvPr/>
        </p:nvSpPr>
        <p:spPr bwMode="auto">
          <a:xfrm>
            <a:off x="46482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Ellipse 173"/>
          <p:cNvSpPr/>
          <p:nvPr/>
        </p:nvSpPr>
        <p:spPr bwMode="auto">
          <a:xfrm>
            <a:off x="36576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5" name="Ellipse 174"/>
          <p:cNvSpPr/>
          <p:nvPr/>
        </p:nvSpPr>
        <p:spPr bwMode="auto">
          <a:xfrm>
            <a:off x="3276600" y="38862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>
            <a:stCxn id="175" idx="4"/>
          </p:cNvCxnSpPr>
          <p:nvPr/>
        </p:nvCxnSpPr>
        <p:spPr bwMode="auto">
          <a:xfrm>
            <a:off x="3429000" y="4191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Ellipse 209"/>
          <p:cNvSpPr/>
          <p:nvPr/>
        </p:nvSpPr>
        <p:spPr bwMode="auto">
          <a:xfrm>
            <a:off x="3276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mit Pfeil 24"/>
          <p:cNvCxnSpPr>
            <a:stCxn id="134" idx="0"/>
            <a:endCxn id="210" idx="0"/>
          </p:cNvCxnSpPr>
          <p:nvPr/>
        </p:nvCxnSpPr>
        <p:spPr bwMode="auto">
          <a:xfrm>
            <a:off x="3429000" y="3352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Textfeld 210"/>
          <p:cNvSpPr txBox="1"/>
          <p:nvPr/>
        </p:nvSpPr>
        <p:spPr>
          <a:xfrm>
            <a:off x="3682527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5054127" y="44196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4419600" y="4800600"/>
            <a:ext cx="4059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4368327" y="4495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61" name="Textfeld 160"/>
          <p:cNvSpPr txBox="1"/>
          <p:nvPr/>
        </p:nvSpPr>
        <p:spPr>
          <a:xfrm>
            <a:off x="5238293" y="4114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57912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6477000" y="44196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5334000" y="6019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4724400" y="5791200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β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 flipV="1">
            <a:off x="4343400" y="4876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>
            <a:stCxn id="21" idx="1"/>
          </p:cNvCxnSpPr>
          <p:nvPr/>
        </p:nvCxnSpPr>
        <p:spPr bwMode="auto">
          <a:xfrm flipH="1">
            <a:off x="4343400" y="6019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3886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" name="Ellipse 2051"/>
          <p:cNvSpPr/>
          <p:nvPr/>
        </p:nvSpPr>
        <p:spPr bwMode="auto">
          <a:xfrm>
            <a:off x="4267200" y="4724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mit Pfeil 9"/>
          <p:cNvCxnSpPr/>
          <p:nvPr/>
        </p:nvCxnSpPr>
        <p:spPr bwMode="auto">
          <a:xfrm flipV="1">
            <a:off x="51816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Textfeld 91"/>
          <p:cNvSpPr txBox="1"/>
          <p:nvPr/>
        </p:nvSpPr>
        <p:spPr>
          <a:xfrm>
            <a:off x="5867400" y="4114800"/>
            <a:ext cx="9328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</a:t>
            </a:r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5029200" y="5029200"/>
            <a:ext cx="1507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r>
              <a:rPr lang="de-DE" dirty="0" smtClean="0"/>
              <a:t> = </a:t>
            </a:r>
            <a:r>
              <a:rPr lang="de-DE" dirty="0" err="1" smtClean="0"/>
              <a:t>Vgs</a:t>
            </a:r>
            <a:r>
              <a:rPr lang="de-DE" dirty="0" smtClean="0"/>
              <a:t> - 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>
            <a:off x="7162800" y="4343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 flipV="1">
            <a:off x="7010400" y="3048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7162800" y="44196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276600" y="4343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6781800" y="4343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724400" y="4419600"/>
            <a:ext cx="392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130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Stromquelle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sz="1400" dirty="0" smtClean="0"/>
              <a:t>Der Verstärker ist eine gesteuerte </a:t>
            </a:r>
            <a:r>
              <a:rPr lang="de-DE" sz="1400" dirty="0"/>
              <a:t>Stromquelle mit </a:t>
            </a:r>
            <a:r>
              <a:rPr lang="de-DE" sz="1400" dirty="0" smtClean="0"/>
              <a:t>Innenwiderstand </a:t>
            </a:r>
            <a:r>
              <a:rPr lang="de-DE" sz="1400" dirty="0" err="1" smtClean="0"/>
              <a:t>Rout</a:t>
            </a:r>
            <a:endParaRPr lang="de-DE" sz="1400" dirty="0" smtClean="0"/>
          </a:p>
          <a:p>
            <a:r>
              <a:rPr lang="de-DE" sz="1400" dirty="0" err="1"/>
              <a:t>Rout</a:t>
            </a:r>
            <a:r>
              <a:rPr lang="de-DE" sz="1400" dirty="0"/>
              <a:t> ist typischerweise größer ist als 10 </a:t>
            </a:r>
            <a:r>
              <a:rPr lang="de-DE" sz="1400" dirty="0" err="1" smtClean="0"/>
              <a:t>kOhm</a:t>
            </a:r>
            <a:endParaRPr lang="de-DE" sz="1400" dirty="0" smtClean="0"/>
          </a:p>
          <a:p>
            <a:r>
              <a:rPr lang="de-DE" sz="1400" dirty="0" smtClean="0"/>
              <a:t>Aber:</a:t>
            </a:r>
          </a:p>
          <a:p>
            <a:r>
              <a:rPr lang="de-DE" sz="1400" dirty="0"/>
              <a:t>Geschwindigkeit mir RK </a:t>
            </a:r>
            <a:r>
              <a:rPr lang="de-DE" sz="1400" dirty="0" smtClean="0"/>
              <a:t>ist von </a:t>
            </a:r>
            <a:r>
              <a:rPr lang="de-DE" sz="1400" dirty="0" err="1"/>
              <a:t>Rout</a:t>
            </a:r>
            <a:r>
              <a:rPr lang="de-DE" sz="1400" dirty="0"/>
              <a:t> </a:t>
            </a:r>
            <a:r>
              <a:rPr lang="de-DE" sz="1400" dirty="0" smtClean="0"/>
              <a:t>unabhängig: T = </a:t>
            </a:r>
            <a:r>
              <a:rPr lang="de-DE" sz="1400" dirty="0" err="1" smtClean="0"/>
              <a:t>gm</a:t>
            </a:r>
            <a:r>
              <a:rPr lang="de-DE" sz="1400" dirty="0" smtClean="0"/>
              <a:t>/</a:t>
            </a:r>
            <a:r>
              <a:rPr lang="de-DE" sz="1400" dirty="0" err="1" smtClean="0"/>
              <a:t>Cout</a:t>
            </a:r>
            <a:r>
              <a:rPr lang="de-DE" sz="1400" dirty="0" smtClean="0"/>
              <a:t> (10p in 10ns -&gt; </a:t>
            </a:r>
            <a:r>
              <a:rPr lang="de-DE" sz="1400" dirty="0" err="1" smtClean="0"/>
              <a:t>gm</a:t>
            </a:r>
            <a:r>
              <a:rPr lang="de-DE" sz="1400" dirty="0" smtClean="0"/>
              <a:t> = 1mSi)</a:t>
            </a:r>
          </a:p>
          <a:p>
            <a:r>
              <a:rPr lang="de-DE" sz="1400" dirty="0" err="1" smtClean="0"/>
              <a:t>Gm</a:t>
            </a:r>
            <a:r>
              <a:rPr lang="de-DE" sz="1400" dirty="0" smtClean="0"/>
              <a:t> = I/1.5 </a:t>
            </a:r>
            <a:r>
              <a:rPr lang="de-DE" sz="1400" dirty="0" err="1" smtClean="0"/>
              <a:t>Ut</a:t>
            </a:r>
            <a:r>
              <a:rPr lang="de-DE" sz="1400" dirty="0" smtClean="0"/>
              <a:t> -&gt; I = 25mV * 1.5 * 1mSi = 37uA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20" name="Textfeld 19"/>
          <p:cNvSpPr txBox="1"/>
          <p:nvPr/>
        </p:nvSpPr>
        <p:spPr>
          <a:xfrm>
            <a:off x="4977927" y="3048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4495800" y="44196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>
            <a:endCxn id="81" idx="1"/>
          </p:cNvCxnSpPr>
          <p:nvPr/>
        </p:nvCxnSpPr>
        <p:spPr bwMode="auto">
          <a:xfrm>
            <a:off x="50292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4876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>
            <a:stCxn id="82" idx="0"/>
          </p:cNvCxnSpPr>
          <p:nvPr/>
        </p:nvCxnSpPr>
        <p:spPr bwMode="auto">
          <a:xfrm>
            <a:off x="50292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pieren 1"/>
          <p:cNvGrpSpPr/>
          <p:nvPr/>
        </p:nvGrpSpPr>
        <p:grpSpPr>
          <a:xfrm flipV="1">
            <a:off x="3276600" y="2667000"/>
            <a:ext cx="1905000" cy="1066800"/>
            <a:chOff x="5334000" y="2819400"/>
            <a:chExt cx="1905000" cy="1066800"/>
          </a:xfrm>
        </p:grpSpPr>
        <p:cxnSp>
          <p:nvCxnSpPr>
            <p:cNvPr id="105" name="Gerade Verbindung 104"/>
            <p:cNvCxnSpPr>
              <a:stCxn id="210" idx="0"/>
            </p:cNvCxnSpPr>
            <p:nvPr/>
          </p:nvCxnSpPr>
          <p:spPr bwMode="auto">
            <a:xfrm>
              <a:off x="54864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Gerade Verbindung 10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9" name="Gruppieren 10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110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1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2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3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4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5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1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9" name="Gerade Verbindung 118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2" name="Gruppieren 121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12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3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4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5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0" name="Gerade Verbindung 139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Gerade Verbindung 140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Ellipse 2"/>
          <p:cNvSpPr/>
          <p:nvPr/>
        </p:nvSpPr>
        <p:spPr bwMode="auto">
          <a:xfrm>
            <a:off x="46482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Ellipse 173"/>
          <p:cNvSpPr/>
          <p:nvPr/>
        </p:nvSpPr>
        <p:spPr bwMode="auto">
          <a:xfrm>
            <a:off x="36576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5" name="Ellipse 174"/>
          <p:cNvSpPr/>
          <p:nvPr/>
        </p:nvSpPr>
        <p:spPr bwMode="auto">
          <a:xfrm>
            <a:off x="3276600" y="38862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>
            <a:stCxn id="175" idx="4"/>
          </p:cNvCxnSpPr>
          <p:nvPr/>
        </p:nvCxnSpPr>
        <p:spPr bwMode="auto">
          <a:xfrm>
            <a:off x="3429000" y="4191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Ellipse 209"/>
          <p:cNvSpPr/>
          <p:nvPr/>
        </p:nvSpPr>
        <p:spPr bwMode="auto">
          <a:xfrm>
            <a:off x="3276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mit Pfeil 24"/>
          <p:cNvCxnSpPr>
            <a:stCxn id="134" idx="0"/>
            <a:endCxn id="210" idx="0"/>
          </p:cNvCxnSpPr>
          <p:nvPr/>
        </p:nvCxnSpPr>
        <p:spPr bwMode="auto">
          <a:xfrm>
            <a:off x="3429000" y="3352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Textfeld 210"/>
          <p:cNvSpPr txBox="1"/>
          <p:nvPr/>
        </p:nvSpPr>
        <p:spPr>
          <a:xfrm>
            <a:off x="3682527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5054127" y="44196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4419600" y="4800600"/>
            <a:ext cx="4059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4368327" y="4495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61" name="Textfeld 160"/>
          <p:cNvSpPr txBox="1"/>
          <p:nvPr/>
        </p:nvSpPr>
        <p:spPr>
          <a:xfrm>
            <a:off x="5238293" y="4114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791200" y="4876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3276600" y="4343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Ellipse 151"/>
          <p:cNvSpPr/>
          <p:nvPr/>
        </p:nvSpPr>
        <p:spPr bwMode="auto">
          <a:xfrm>
            <a:off x="71628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3" name="Ellipse 152"/>
          <p:cNvSpPr/>
          <p:nvPr/>
        </p:nvSpPr>
        <p:spPr bwMode="auto">
          <a:xfrm>
            <a:off x="71628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4" name="Gerade Verbindung 153"/>
          <p:cNvCxnSpPr>
            <a:stCxn id="153" idx="4"/>
          </p:cNvCxnSpPr>
          <p:nvPr/>
        </p:nvCxnSpPr>
        <p:spPr bwMode="auto">
          <a:xfrm>
            <a:off x="73152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7315200" y="464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73152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Line 32"/>
          <p:cNvSpPr>
            <a:spLocks noChangeShapeType="1"/>
          </p:cNvSpPr>
          <p:nvPr/>
        </p:nvSpPr>
        <p:spPr bwMode="auto">
          <a:xfrm>
            <a:off x="6400800" y="5410200"/>
            <a:ext cx="381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8" name="Textfeld 157"/>
          <p:cNvSpPr txBox="1"/>
          <p:nvPr/>
        </p:nvSpPr>
        <p:spPr>
          <a:xfrm>
            <a:off x="6500019" y="4876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6629400" y="4648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6648636" y="5105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8077200" y="4648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Rechteck 165"/>
          <p:cNvSpPr/>
          <p:nvPr/>
        </p:nvSpPr>
        <p:spPr bwMode="auto">
          <a:xfrm>
            <a:off x="8001000" y="48768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7" name="Gerade Verbindung 166"/>
          <p:cNvCxnSpPr/>
          <p:nvPr/>
        </p:nvCxnSpPr>
        <p:spPr bwMode="auto">
          <a:xfrm>
            <a:off x="80772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8021897" y="51054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Rout</a:t>
            </a:r>
            <a:endParaRPr lang="de-DE" dirty="0"/>
          </a:p>
        </p:txBody>
      </p:sp>
      <p:cxnSp>
        <p:nvCxnSpPr>
          <p:cNvPr id="178" name="Gerade Verbindung 177"/>
          <p:cNvCxnSpPr>
            <a:stCxn id="159" idx="0"/>
          </p:cNvCxnSpPr>
          <p:nvPr/>
        </p:nvCxnSpPr>
        <p:spPr bwMode="auto">
          <a:xfrm flipH="1">
            <a:off x="6400800" y="4648200"/>
            <a:ext cx="365818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mit Pfeil 178"/>
          <p:cNvCxnSpPr>
            <a:endCxn id="152" idx="0"/>
          </p:cNvCxnSpPr>
          <p:nvPr/>
        </p:nvCxnSpPr>
        <p:spPr bwMode="auto">
          <a:xfrm>
            <a:off x="7315200" y="4648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76962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7315200" y="4724400"/>
            <a:ext cx="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Textfeld 185"/>
          <p:cNvSpPr txBox="1"/>
          <p:nvPr/>
        </p:nvSpPr>
        <p:spPr>
          <a:xfrm>
            <a:off x="7010400" y="5181600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 = </a:t>
            </a:r>
            <a:r>
              <a:rPr lang="de-DE" dirty="0" err="1" smtClean="0"/>
              <a:t>gm</a:t>
            </a:r>
            <a:r>
              <a:rPr lang="de-DE" dirty="0" smtClean="0"/>
              <a:t> </a:t>
            </a:r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193" name="Line 32"/>
          <p:cNvSpPr>
            <a:spLocks noChangeShapeType="1"/>
          </p:cNvSpPr>
          <p:nvPr/>
        </p:nvSpPr>
        <p:spPr bwMode="auto">
          <a:xfrm>
            <a:off x="7315200" y="5410200"/>
            <a:ext cx="914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" name="Line 32"/>
          <p:cNvSpPr>
            <a:spLocks noChangeShapeType="1"/>
          </p:cNvSpPr>
          <p:nvPr/>
        </p:nvSpPr>
        <p:spPr bwMode="auto">
          <a:xfrm>
            <a:off x="6781800" y="5410200"/>
            <a:ext cx="533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41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Spannungsverstärker mit Stromquelle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sz="1400" dirty="0"/>
              <a:t>Wie </a:t>
            </a:r>
            <a:r>
              <a:rPr lang="de-DE" sz="1400" dirty="0" smtClean="0"/>
              <a:t>kann man die </a:t>
            </a:r>
            <a:r>
              <a:rPr lang="de-DE" sz="1400" dirty="0"/>
              <a:t>Verstärkung </a:t>
            </a:r>
            <a:r>
              <a:rPr lang="de-DE" sz="1400" dirty="0" smtClean="0"/>
              <a:t>erhöhen?</a:t>
            </a:r>
          </a:p>
          <a:p>
            <a:r>
              <a:rPr lang="de-DE" sz="1400" dirty="0" err="1" smtClean="0"/>
              <a:t>Rout</a:t>
            </a:r>
            <a:r>
              <a:rPr lang="de-DE" sz="1400" dirty="0" smtClean="0"/>
              <a:t> = </a:t>
            </a:r>
            <a:r>
              <a:rPr lang="de-DE" sz="1400" dirty="0" err="1" smtClean="0"/>
              <a:t>rds_in</a:t>
            </a:r>
            <a:r>
              <a:rPr lang="de-DE" sz="1400" dirty="0" smtClean="0"/>
              <a:t> || </a:t>
            </a:r>
            <a:r>
              <a:rPr lang="de-DE" sz="1400" dirty="0" err="1" smtClean="0"/>
              <a:t>rds_load</a:t>
            </a:r>
            <a:endParaRPr lang="de-DE" sz="1400" dirty="0" smtClean="0"/>
          </a:p>
          <a:p>
            <a:r>
              <a:rPr lang="de-DE" sz="1400" dirty="0" err="1"/>
              <a:t>rds</a:t>
            </a:r>
            <a:r>
              <a:rPr lang="de-DE" sz="1400" dirty="0"/>
              <a:t> = Esat L / </a:t>
            </a:r>
            <a:r>
              <a:rPr lang="de-DE" sz="1400" dirty="0" err="1" smtClean="0"/>
              <a:t>Ids</a:t>
            </a:r>
            <a:endParaRPr lang="de-DE" sz="1400" dirty="0"/>
          </a:p>
          <a:p>
            <a:r>
              <a:rPr lang="de-DE" sz="1400" dirty="0" err="1"/>
              <a:t>gm</a:t>
            </a:r>
            <a:r>
              <a:rPr lang="de-DE" sz="1400" dirty="0"/>
              <a:t> = </a:t>
            </a:r>
            <a:r>
              <a:rPr lang="de-DE" sz="1400" dirty="0" err="1"/>
              <a:t>sqrt</a:t>
            </a:r>
            <a:r>
              <a:rPr lang="de-DE" sz="1400" dirty="0"/>
              <a:t> (2* W/L * </a:t>
            </a:r>
            <a:r>
              <a:rPr lang="de-DE" sz="1400" dirty="0" err="1"/>
              <a:t>mu</a:t>
            </a:r>
            <a:r>
              <a:rPr lang="de-DE" sz="1400" dirty="0"/>
              <a:t> * Cox * </a:t>
            </a:r>
            <a:r>
              <a:rPr lang="de-DE" sz="1400" dirty="0" err="1"/>
              <a:t>Ids</a:t>
            </a:r>
            <a:r>
              <a:rPr lang="de-DE" sz="1400" dirty="0" smtClean="0"/>
              <a:t>) (starke Inversion)</a:t>
            </a:r>
          </a:p>
          <a:p>
            <a:r>
              <a:rPr lang="de-DE" sz="1400" dirty="0" err="1"/>
              <a:t>gm</a:t>
            </a:r>
            <a:r>
              <a:rPr lang="de-DE" sz="1400" dirty="0"/>
              <a:t> = </a:t>
            </a:r>
            <a:r>
              <a:rPr lang="de-DE" sz="1400" dirty="0" err="1" smtClean="0"/>
              <a:t>Ids</a:t>
            </a:r>
            <a:r>
              <a:rPr lang="de-DE" sz="1400" dirty="0" smtClean="0"/>
              <a:t>/</a:t>
            </a:r>
            <a:r>
              <a:rPr lang="de-DE" sz="1400" dirty="0" err="1" smtClean="0"/>
              <a:t>nUT</a:t>
            </a:r>
            <a:r>
              <a:rPr lang="de-DE" sz="1400" dirty="0" smtClean="0"/>
              <a:t> (schwache Inversion)</a:t>
            </a:r>
          </a:p>
          <a:p>
            <a:r>
              <a:rPr lang="de-DE" sz="1400" dirty="0" smtClean="0"/>
              <a:t>Eingangstransistor:</a:t>
            </a:r>
          </a:p>
          <a:p>
            <a:r>
              <a:rPr lang="de-DE" sz="1400" dirty="0" smtClean="0"/>
              <a:t>W++/L++ -&gt; </a:t>
            </a:r>
            <a:r>
              <a:rPr lang="de-DE" sz="1400" dirty="0" err="1" smtClean="0"/>
              <a:t>Cgs</a:t>
            </a:r>
            <a:r>
              <a:rPr lang="de-DE" sz="1400" dirty="0" smtClean="0"/>
              <a:t> ++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20" name="Textfeld 19"/>
          <p:cNvSpPr txBox="1"/>
          <p:nvPr/>
        </p:nvSpPr>
        <p:spPr>
          <a:xfrm>
            <a:off x="4977927" y="3048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Tload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4495800" y="44196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>
            <a:endCxn id="81" idx="1"/>
          </p:cNvCxnSpPr>
          <p:nvPr/>
        </p:nvCxnSpPr>
        <p:spPr bwMode="auto">
          <a:xfrm>
            <a:off x="5029200" y="3581400"/>
            <a:ext cx="1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48768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>
            <a:stCxn id="82" idx="0"/>
          </p:cNvCxnSpPr>
          <p:nvPr/>
        </p:nvCxnSpPr>
        <p:spPr bwMode="auto">
          <a:xfrm>
            <a:off x="50292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uppieren 1"/>
          <p:cNvGrpSpPr/>
          <p:nvPr/>
        </p:nvGrpSpPr>
        <p:grpSpPr>
          <a:xfrm flipV="1">
            <a:off x="3276600" y="2667000"/>
            <a:ext cx="1905000" cy="1066800"/>
            <a:chOff x="5334000" y="2819400"/>
            <a:chExt cx="1905000" cy="1066800"/>
          </a:xfrm>
        </p:grpSpPr>
        <p:cxnSp>
          <p:nvCxnSpPr>
            <p:cNvPr id="105" name="Gerade Verbindung 104"/>
            <p:cNvCxnSpPr>
              <a:stCxn id="210" idx="0"/>
            </p:cNvCxnSpPr>
            <p:nvPr/>
          </p:nvCxnSpPr>
          <p:spPr bwMode="auto">
            <a:xfrm>
              <a:off x="5486400" y="2819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54864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Gerade Verbindung 106"/>
            <p:cNvCxnSpPr/>
            <p:nvPr/>
          </p:nvCxnSpPr>
          <p:spPr bwMode="auto">
            <a:xfrm>
              <a:off x="53340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6019800" y="33528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9" name="Gruppieren 108"/>
            <p:cNvGrpSpPr/>
            <p:nvPr/>
          </p:nvGrpSpPr>
          <p:grpSpPr>
            <a:xfrm>
              <a:off x="6553200" y="2971800"/>
              <a:ext cx="533400" cy="762000"/>
              <a:chOff x="1600200" y="4419600"/>
              <a:chExt cx="533400" cy="762000"/>
            </a:xfrm>
          </p:grpSpPr>
          <p:sp>
            <p:nvSpPr>
              <p:cNvPr id="110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1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2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3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4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5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1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9" name="Gerade Verbindung 118"/>
            <p:cNvCxnSpPr/>
            <p:nvPr/>
          </p:nvCxnSpPr>
          <p:spPr bwMode="auto">
            <a:xfrm>
              <a:off x="6934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2" name="Gruppieren 121"/>
            <p:cNvGrpSpPr/>
            <p:nvPr/>
          </p:nvGrpSpPr>
          <p:grpSpPr>
            <a:xfrm flipH="1">
              <a:off x="5486400" y="2971800"/>
              <a:ext cx="533400" cy="762000"/>
              <a:chOff x="1600200" y="4419600"/>
              <a:chExt cx="533400" cy="762000"/>
            </a:xfrm>
          </p:grpSpPr>
          <p:sp>
            <p:nvSpPr>
              <p:cNvPr id="12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3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4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5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0" name="Gerade Verbindung 139"/>
            <p:cNvCxnSpPr/>
            <p:nvPr/>
          </p:nvCxnSpPr>
          <p:spPr bwMode="auto">
            <a:xfrm>
              <a:off x="5486400" y="2971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Gerade Verbindung 140"/>
            <p:cNvCxnSpPr/>
            <p:nvPr/>
          </p:nvCxnSpPr>
          <p:spPr bwMode="auto">
            <a:xfrm>
              <a:off x="6019800" y="2971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>
              <a:off x="7086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Ellipse 2"/>
          <p:cNvSpPr/>
          <p:nvPr/>
        </p:nvSpPr>
        <p:spPr bwMode="auto">
          <a:xfrm>
            <a:off x="46482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Ellipse 173"/>
          <p:cNvSpPr/>
          <p:nvPr/>
        </p:nvSpPr>
        <p:spPr bwMode="auto">
          <a:xfrm>
            <a:off x="36576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5" name="Ellipse 174"/>
          <p:cNvSpPr/>
          <p:nvPr/>
        </p:nvSpPr>
        <p:spPr bwMode="auto">
          <a:xfrm>
            <a:off x="3276600" y="38862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>
            <a:stCxn id="175" idx="4"/>
          </p:cNvCxnSpPr>
          <p:nvPr/>
        </p:nvCxnSpPr>
        <p:spPr bwMode="auto">
          <a:xfrm>
            <a:off x="3429000" y="4191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Ellipse 209"/>
          <p:cNvSpPr/>
          <p:nvPr/>
        </p:nvSpPr>
        <p:spPr bwMode="auto">
          <a:xfrm>
            <a:off x="3276600" y="3733800"/>
            <a:ext cx="304800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mit Pfeil 24"/>
          <p:cNvCxnSpPr>
            <a:stCxn id="134" idx="0"/>
            <a:endCxn id="210" idx="0"/>
          </p:cNvCxnSpPr>
          <p:nvPr/>
        </p:nvCxnSpPr>
        <p:spPr bwMode="auto">
          <a:xfrm>
            <a:off x="3429000" y="3352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Textfeld 210"/>
          <p:cNvSpPr txBox="1"/>
          <p:nvPr/>
        </p:nvSpPr>
        <p:spPr>
          <a:xfrm>
            <a:off x="3682527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Ibias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5054127" y="4419600"/>
            <a:ext cx="73707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4419600" y="4800600"/>
            <a:ext cx="4059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4368327" y="4495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61" name="Textfeld 160"/>
          <p:cNvSpPr txBox="1"/>
          <p:nvPr/>
        </p:nvSpPr>
        <p:spPr>
          <a:xfrm>
            <a:off x="5238293" y="4114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791200" y="4876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3276600" y="4343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Ellipse 151"/>
          <p:cNvSpPr/>
          <p:nvPr/>
        </p:nvSpPr>
        <p:spPr bwMode="auto">
          <a:xfrm>
            <a:off x="71628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3" name="Ellipse 152"/>
          <p:cNvSpPr/>
          <p:nvPr/>
        </p:nvSpPr>
        <p:spPr bwMode="auto">
          <a:xfrm>
            <a:off x="7162800" y="4953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4" name="Gerade Verbindung 153"/>
          <p:cNvCxnSpPr>
            <a:stCxn id="153" idx="4"/>
          </p:cNvCxnSpPr>
          <p:nvPr/>
        </p:nvCxnSpPr>
        <p:spPr bwMode="auto">
          <a:xfrm>
            <a:off x="73152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7315200" y="464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73152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Line 32"/>
          <p:cNvSpPr>
            <a:spLocks noChangeShapeType="1"/>
          </p:cNvSpPr>
          <p:nvPr/>
        </p:nvSpPr>
        <p:spPr bwMode="auto">
          <a:xfrm>
            <a:off x="6400800" y="5410200"/>
            <a:ext cx="381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8" name="Textfeld 157"/>
          <p:cNvSpPr txBox="1"/>
          <p:nvPr/>
        </p:nvSpPr>
        <p:spPr>
          <a:xfrm>
            <a:off x="6500019" y="48768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6629400" y="4648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6648636" y="5105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8077200" y="4648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Rechteck 165"/>
          <p:cNvSpPr/>
          <p:nvPr/>
        </p:nvSpPr>
        <p:spPr bwMode="auto">
          <a:xfrm>
            <a:off x="8001000" y="48768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7" name="Gerade Verbindung 166"/>
          <p:cNvCxnSpPr/>
          <p:nvPr/>
        </p:nvCxnSpPr>
        <p:spPr bwMode="auto">
          <a:xfrm>
            <a:off x="8077200" y="5181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8021897" y="51054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Rout</a:t>
            </a:r>
            <a:endParaRPr lang="de-DE" dirty="0"/>
          </a:p>
        </p:txBody>
      </p:sp>
      <p:cxnSp>
        <p:nvCxnSpPr>
          <p:cNvPr id="178" name="Gerade Verbindung 177"/>
          <p:cNvCxnSpPr>
            <a:stCxn id="159" idx="0"/>
          </p:cNvCxnSpPr>
          <p:nvPr/>
        </p:nvCxnSpPr>
        <p:spPr bwMode="auto">
          <a:xfrm flipH="1">
            <a:off x="6400800" y="4648200"/>
            <a:ext cx="365818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mit Pfeil 178"/>
          <p:cNvCxnSpPr>
            <a:endCxn id="152" idx="0"/>
          </p:cNvCxnSpPr>
          <p:nvPr/>
        </p:nvCxnSpPr>
        <p:spPr bwMode="auto">
          <a:xfrm>
            <a:off x="7315200" y="4648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76962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7315200" y="4724400"/>
            <a:ext cx="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Textfeld 185"/>
          <p:cNvSpPr txBox="1"/>
          <p:nvPr/>
        </p:nvSpPr>
        <p:spPr>
          <a:xfrm>
            <a:off x="7010400" y="5181600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 = </a:t>
            </a:r>
            <a:r>
              <a:rPr lang="de-DE" dirty="0" err="1" smtClean="0"/>
              <a:t>gm</a:t>
            </a:r>
            <a:r>
              <a:rPr lang="de-DE" dirty="0" smtClean="0"/>
              <a:t> </a:t>
            </a:r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193" name="Line 32"/>
          <p:cNvSpPr>
            <a:spLocks noChangeShapeType="1"/>
          </p:cNvSpPr>
          <p:nvPr/>
        </p:nvSpPr>
        <p:spPr bwMode="auto">
          <a:xfrm>
            <a:off x="7315200" y="5410200"/>
            <a:ext cx="914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" name="Line 32"/>
          <p:cNvSpPr>
            <a:spLocks noChangeShapeType="1"/>
          </p:cNvSpPr>
          <p:nvPr/>
        </p:nvSpPr>
        <p:spPr bwMode="auto">
          <a:xfrm>
            <a:off x="6781800" y="5410200"/>
            <a:ext cx="533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6" name="Textfeld 85"/>
          <p:cNvSpPr txBox="1"/>
          <p:nvPr/>
        </p:nvSpPr>
        <p:spPr>
          <a:xfrm>
            <a:off x="4648200" y="4267200"/>
            <a:ext cx="392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73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Verstärker - Transistorgrößen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593850"/>
          </a:xfrm>
        </p:spPr>
        <p:txBody>
          <a:bodyPr/>
          <a:lstStyle/>
          <a:p>
            <a:r>
              <a:rPr lang="de-DE" sz="1400" dirty="0" smtClean="0"/>
              <a:t>Optimierung von Tin:</a:t>
            </a:r>
          </a:p>
          <a:p>
            <a:r>
              <a:rPr lang="de-DE" sz="1400" dirty="0" smtClean="0"/>
              <a:t>Wir beginnen von </a:t>
            </a:r>
            <a:r>
              <a:rPr lang="de-DE" sz="1400" dirty="0" smtClean="0"/>
              <a:t>der Spezifikationen </a:t>
            </a:r>
            <a:r>
              <a:rPr lang="de-DE" sz="1400" dirty="0"/>
              <a:t>für den </a:t>
            </a:r>
            <a:r>
              <a:rPr lang="de-DE" sz="1400" dirty="0" smtClean="0"/>
              <a:t>Leistungsverbrauch </a:t>
            </a:r>
            <a:r>
              <a:rPr lang="de-DE" sz="1400" dirty="0" smtClean="0"/>
              <a:t>(z.B. </a:t>
            </a:r>
            <a:r>
              <a:rPr lang="de-DE" sz="1400" dirty="0" smtClean="0"/>
              <a:t>40uA Bias)</a:t>
            </a:r>
          </a:p>
          <a:p>
            <a:r>
              <a:rPr lang="de-DE" sz="1400" dirty="0" smtClean="0"/>
              <a:t>Eine Transistorlänge </a:t>
            </a:r>
            <a:r>
              <a:rPr lang="de-DE" sz="1400" dirty="0" smtClean="0"/>
              <a:t>wird </a:t>
            </a:r>
            <a:r>
              <a:rPr lang="de-DE" sz="1400" dirty="0" smtClean="0"/>
              <a:t>angenommen: </a:t>
            </a:r>
            <a:r>
              <a:rPr lang="de-DE" sz="1400" dirty="0" err="1" smtClean="0"/>
              <a:t>L_nmos</a:t>
            </a:r>
            <a:r>
              <a:rPr lang="de-DE" sz="1400" dirty="0" smtClean="0"/>
              <a:t> </a:t>
            </a:r>
            <a:r>
              <a:rPr lang="de-DE" sz="1400" dirty="0"/>
              <a:t>= m*</a:t>
            </a:r>
            <a:r>
              <a:rPr lang="de-DE" sz="1400" dirty="0" err="1"/>
              <a:t>Lmin</a:t>
            </a:r>
            <a:r>
              <a:rPr lang="de-DE" sz="1400" dirty="0"/>
              <a:t> (</a:t>
            </a:r>
            <a:r>
              <a:rPr lang="de-DE" sz="1400" dirty="0" smtClean="0"/>
              <a:t>m~3) (200nm)</a:t>
            </a:r>
          </a:p>
          <a:p>
            <a:r>
              <a:rPr lang="de-DE" sz="1400" dirty="0" smtClean="0"/>
              <a:t>W wird hochskaliert </a:t>
            </a:r>
            <a:r>
              <a:rPr lang="de-DE" sz="1400" dirty="0"/>
              <a:t>bis </a:t>
            </a:r>
            <a:r>
              <a:rPr lang="de-DE" sz="1400" dirty="0" err="1"/>
              <a:t>Vdssat</a:t>
            </a:r>
            <a:r>
              <a:rPr lang="de-DE" sz="1400" dirty="0"/>
              <a:t> </a:t>
            </a:r>
            <a:r>
              <a:rPr lang="de-DE" sz="1400" dirty="0" smtClean="0"/>
              <a:t>etwa 100mV wird</a:t>
            </a:r>
          </a:p>
          <a:p>
            <a:r>
              <a:rPr lang="de-DE" sz="1400" dirty="0" err="1" smtClean="0"/>
              <a:t>Vdssat</a:t>
            </a:r>
            <a:r>
              <a:rPr lang="de-DE" sz="1400" dirty="0" smtClean="0"/>
              <a:t> = </a:t>
            </a:r>
            <a:r>
              <a:rPr lang="de-DE" sz="1400" dirty="0" err="1" smtClean="0"/>
              <a:t>Vgs</a:t>
            </a:r>
            <a:r>
              <a:rPr lang="de-DE" sz="1400" dirty="0" smtClean="0"/>
              <a:t> – </a:t>
            </a:r>
            <a:r>
              <a:rPr lang="de-DE" sz="1400" dirty="0" err="1" smtClean="0"/>
              <a:t>Vth</a:t>
            </a:r>
            <a:r>
              <a:rPr lang="de-DE" sz="1400" dirty="0" smtClean="0"/>
              <a:t> = </a:t>
            </a:r>
            <a:r>
              <a:rPr lang="de-DE" sz="1400" dirty="0" err="1" smtClean="0"/>
              <a:t>sqrt</a:t>
            </a:r>
            <a:r>
              <a:rPr lang="de-DE" sz="1400" dirty="0" smtClean="0"/>
              <a:t>( I * L/W / (</a:t>
            </a:r>
            <a:r>
              <a:rPr lang="de-DE" sz="1400" dirty="0" err="1" smtClean="0"/>
              <a:t>mu</a:t>
            </a:r>
            <a:r>
              <a:rPr lang="de-DE" sz="1400" dirty="0" smtClean="0"/>
              <a:t>*</a:t>
            </a:r>
            <a:r>
              <a:rPr lang="de-DE" sz="1400" dirty="0" err="1" smtClean="0"/>
              <a:t>cox</a:t>
            </a:r>
            <a:r>
              <a:rPr lang="de-DE" sz="1400" dirty="0" smtClean="0"/>
              <a:t>) )</a:t>
            </a:r>
          </a:p>
          <a:p>
            <a:r>
              <a:rPr lang="de-DE" sz="1400" dirty="0" smtClean="0"/>
              <a:t>100mV ist der Anfang von schwacher Inversion, weitere W–Erhöhung hilft nicht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6324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flipV="1">
            <a:off x="6324600" y="31242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Bogen 6"/>
          <p:cNvSpPr/>
          <p:nvPr/>
        </p:nvSpPr>
        <p:spPr bwMode="auto">
          <a:xfrm flipH="1">
            <a:off x="6324600" y="3733800"/>
            <a:ext cx="838200" cy="13716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6705600" y="3733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7620000" y="4419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5973256" y="3276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6324600" y="3886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6298208" y="38862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469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Verstärker - </a:t>
            </a:r>
            <a:r>
              <a:rPr lang="de-DE" sz="2000" dirty="0"/>
              <a:t>Transistorgrößen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sz="1400" dirty="0" smtClean="0"/>
              <a:t>Optimierung von </a:t>
            </a:r>
            <a:r>
              <a:rPr lang="de-DE" sz="1400" dirty="0" err="1" smtClean="0"/>
              <a:t>Tload</a:t>
            </a:r>
            <a:r>
              <a:rPr lang="de-DE" sz="1400" dirty="0" smtClean="0"/>
              <a:t>:</a:t>
            </a:r>
          </a:p>
          <a:p>
            <a:r>
              <a:rPr lang="de-DE" sz="1400" dirty="0" err="1" smtClean="0"/>
              <a:t>Gm</a:t>
            </a:r>
            <a:r>
              <a:rPr lang="de-DE" sz="1400" dirty="0" smtClean="0"/>
              <a:t> unwichtig</a:t>
            </a:r>
          </a:p>
          <a:p>
            <a:r>
              <a:rPr lang="de-DE" sz="1400" dirty="0" err="1" smtClean="0"/>
              <a:t>Rds</a:t>
            </a:r>
            <a:r>
              <a:rPr lang="de-DE" sz="1400" dirty="0" smtClean="0"/>
              <a:t> soll maximiert werden</a:t>
            </a:r>
          </a:p>
          <a:p>
            <a:r>
              <a:rPr lang="de-DE" sz="1400" dirty="0"/>
              <a:t>Eine </a:t>
            </a:r>
            <a:r>
              <a:rPr lang="de-DE" sz="1400" dirty="0" err="1"/>
              <a:t>Vdssat</a:t>
            </a:r>
            <a:r>
              <a:rPr lang="de-DE" sz="1400" dirty="0"/>
              <a:t> </a:t>
            </a:r>
            <a:r>
              <a:rPr lang="de-DE" sz="1400" dirty="0" smtClean="0"/>
              <a:t>wird gewählt - </a:t>
            </a:r>
            <a:r>
              <a:rPr lang="de-DE" sz="1400" dirty="0"/>
              <a:t>z.B. </a:t>
            </a:r>
            <a:r>
              <a:rPr lang="de-DE" sz="1400" dirty="0" err="1" smtClean="0"/>
              <a:t>Vdssat_pmos</a:t>
            </a:r>
            <a:r>
              <a:rPr lang="de-DE" sz="1400" dirty="0" smtClean="0"/>
              <a:t> = 2* </a:t>
            </a:r>
            <a:r>
              <a:rPr lang="de-DE" sz="1400" dirty="0" err="1" smtClean="0"/>
              <a:t>Vdssat_nmos</a:t>
            </a:r>
            <a:r>
              <a:rPr lang="de-DE" sz="1400" dirty="0" smtClean="0"/>
              <a:t> = 200mV</a:t>
            </a:r>
          </a:p>
          <a:p>
            <a:r>
              <a:rPr lang="de-DE" sz="1400" dirty="0"/>
              <a:t>L von etwa </a:t>
            </a:r>
            <a:r>
              <a:rPr lang="de-DE" sz="1400" dirty="0" smtClean="0"/>
              <a:t>2*</a:t>
            </a:r>
            <a:r>
              <a:rPr lang="de-DE" sz="1400" dirty="0" err="1" smtClean="0"/>
              <a:t>L_nmos</a:t>
            </a:r>
            <a:r>
              <a:rPr lang="de-DE" sz="1400" dirty="0" smtClean="0"/>
              <a:t> </a:t>
            </a:r>
            <a:r>
              <a:rPr lang="de-DE" sz="1400" dirty="0"/>
              <a:t>wählen </a:t>
            </a:r>
          </a:p>
          <a:p>
            <a:r>
              <a:rPr lang="de-DE" sz="1400" dirty="0"/>
              <a:t>W entsprechend </a:t>
            </a:r>
            <a:r>
              <a:rPr lang="de-DE" sz="1400" dirty="0" smtClean="0"/>
              <a:t>hoch skalieren (ungefähr </a:t>
            </a:r>
            <a:r>
              <a:rPr lang="de-DE" sz="1400" dirty="0" err="1" smtClean="0"/>
              <a:t>Wnmos</a:t>
            </a:r>
            <a:r>
              <a:rPr lang="de-DE" sz="1400" dirty="0" smtClean="0"/>
              <a:t> = </a:t>
            </a:r>
            <a:r>
              <a:rPr lang="de-DE" sz="1400" dirty="0" err="1" smtClean="0"/>
              <a:t>Wpmos</a:t>
            </a:r>
            <a:r>
              <a:rPr lang="de-DE" sz="1400" dirty="0"/>
              <a:t>) </a:t>
            </a:r>
            <a:r>
              <a:rPr lang="de-DE" sz="1400" dirty="0" err="1" smtClean="0"/>
              <a:t>Vdssat</a:t>
            </a:r>
            <a:r>
              <a:rPr lang="de-DE" sz="1400" dirty="0" smtClean="0"/>
              <a:t> = </a:t>
            </a:r>
            <a:r>
              <a:rPr lang="de-DE" sz="1400" dirty="0" err="1" smtClean="0"/>
              <a:t>sqrt</a:t>
            </a:r>
            <a:r>
              <a:rPr lang="de-DE" sz="1400" dirty="0"/>
              <a:t>( I * L/W / (</a:t>
            </a:r>
            <a:r>
              <a:rPr lang="de-DE" sz="1400" dirty="0" err="1"/>
              <a:t>mu</a:t>
            </a:r>
            <a:r>
              <a:rPr lang="de-DE" sz="1400" dirty="0"/>
              <a:t>*</a:t>
            </a:r>
            <a:r>
              <a:rPr lang="de-DE" sz="1400" dirty="0" err="1"/>
              <a:t>cox</a:t>
            </a:r>
            <a:r>
              <a:rPr lang="de-DE" sz="1400" dirty="0"/>
              <a:t>) </a:t>
            </a:r>
            <a:r>
              <a:rPr lang="de-DE" sz="1400" dirty="0" smtClean="0"/>
              <a:t>)</a:t>
            </a:r>
          </a:p>
          <a:p>
            <a:r>
              <a:rPr lang="de-DE" sz="1400" dirty="0" smtClean="0"/>
              <a:t>Nach der Optimierung gilt </a:t>
            </a:r>
            <a:r>
              <a:rPr lang="de-DE" sz="1400" dirty="0" err="1"/>
              <a:t>rdsin</a:t>
            </a:r>
            <a:r>
              <a:rPr lang="de-DE" sz="1400" dirty="0"/>
              <a:t> &lt;&lt; </a:t>
            </a:r>
            <a:r>
              <a:rPr lang="de-DE" sz="1400" dirty="0" err="1"/>
              <a:t>rdsload</a:t>
            </a:r>
            <a:r>
              <a:rPr lang="de-DE" sz="1400" dirty="0"/>
              <a:t> </a:t>
            </a:r>
            <a:r>
              <a:rPr lang="de-DE" sz="1400" dirty="0" smtClean="0"/>
              <a:t>da </a:t>
            </a:r>
            <a:r>
              <a:rPr lang="de-DE" sz="1400" dirty="0"/>
              <a:t>die Konstante Esat für PMOS (6.4V/um) höher als für NMOS (2.4V/um</a:t>
            </a:r>
            <a:r>
              <a:rPr lang="de-DE" sz="1400" dirty="0" smtClean="0"/>
              <a:t>) ist und weil L größer ist. </a:t>
            </a:r>
            <a:r>
              <a:rPr lang="de-DE" sz="1400" dirty="0"/>
              <a:t>(</a:t>
            </a:r>
            <a:r>
              <a:rPr lang="de-DE" sz="1400" dirty="0" err="1"/>
              <a:t>rds</a:t>
            </a:r>
            <a:r>
              <a:rPr lang="de-DE" sz="1400" dirty="0"/>
              <a:t> = Esat L / </a:t>
            </a:r>
            <a:r>
              <a:rPr lang="de-DE" sz="1400" dirty="0" err="1" smtClean="0"/>
              <a:t>Ids</a:t>
            </a:r>
            <a:r>
              <a:rPr lang="de-DE" sz="1400" dirty="0" smtClean="0"/>
              <a:t>)</a:t>
            </a:r>
          </a:p>
          <a:p>
            <a:r>
              <a:rPr lang="de-DE" sz="1400" dirty="0" smtClean="0"/>
              <a:t>=&gt; A </a:t>
            </a:r>
            <a:r>
              <a:rPr lang="de-DE" sz="1400" dirty="0"/>
              <a:t>= -</a:t>
            </a:r>
            <a:r>
              <a:rPr lang="de-DE" sz="1400" dirty="0" err="1"/>
              <a:t>gm</a:t>
            </a:r>
            <a:r>
              <a:rPr lang="de-DE" sz="1400" dirty="0"/>
              <a:t> * </a:t>
            </a:r>
            <a:r>
              <a:rPr lang="de-DE" sz="1400" dirty="0" err="1"/>
              <a:t>rdsin</a:t>
            </a:r>
            <a:endParaRPr lang="de-DE" sz="1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290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1574</Words>
  <Application>Microsoft Office PowerPoint</Application>
  <PresentationFormat>Bildschirmpräsentation (4:3)</PresentationFormat>
  <Paragraphs>509</Paragraphs>
  <Slides>36</Slides>
  <Notes>35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38" baseType="lpstr">
      <vt:lpstr>SDSSMALL2_2</vt:lpstr>
      <vt:lpstr>Formel</vt:lpstr>
      <vt:lpstr>Vorlesung 7 (Version 25. Dezember)</vt:lpstr>
      <vt:lpstr>Übung</vt:lpstr>
      <vt:lpstr>Spannungsverstärker mit Stromquelle als Last</vt:lpstr>
      <vt:lpstr>Spannungsverstärker mit Stromquelle</vt:lpstr>
      <vt:lpstr>Spannungsverstärker mit Stromquelle</vt:lpstr>
      <vt:lpstr>Spannungsverstärker mit Stromquelle</vt:lpstr>
      <vt:lpstr>Spannungsverstärker mit Stromquelle</vt:lpstr>
      <vt:lpstr>Verstärker - Transistorgrößen</vt:lpstr>
      <vt:lpstr>Verstärker - Transistorgrößen</vt:lpstr>
      <vt:lpstr>Verstärkung</vt:lpstr>
      <vt:lpstr>Kaskode</vt:lpstr>
      <vt:lpstr>Spannungsverstärker mit Kaskode</vt:lpstr>
      <vt:lpstr>Spannungsverstärker mit Kaskode</vt:lpstr>
      <vt:lpstr>Spannungsverstärker mit Kaskode</vt:lpstr>
      <vt:lpstr>Spannungsverstärker mit Kaskode</vt:lpstr>
      <vt:lpstr>Spannungsverstärker mit Kaskode</vt:lpstr>
      <vt:lpstr>Spannungsverstärker mit Kaskode</vt:lpstr>
      <vt:lpstr>Spannungsverstärker mit Kaskode</vt:lpstr>
      <vt:lpstr>Spannungsverstärker mit Kaskode</vt:lpstr>
      <vt:lpstr>Stromspiegel mit Kaskode</vt:lpstr>
      <vt:lpstr>Stromspiegel mit Kaskode</vt:lpstr>
      <vt:lpstr>Stromspiegel mit Kaskode</vt:lpstr>
      <vt:lpstr>Stromspiegel mit Kaskode</vt:lpstr>
      <vt:lpstr>Stromspiegel mit Kaskode</vt:lpstr>
      <vt:lpstr>Stromspiegel mit Kaskode</vt:lpstr>
      <vt:lpstr>Dynamikbereich</vt:lpstr>
      <vt:lpstr>Dynamikbereich</vt:lpstr>
      <vt:lpstr>Kaskode</vt:lpstr>
      <vt:lpstr>Gefaltete Kaskode</vt:lpstr>
      <vt:lpstr>Gefaltete Kaskode</vt:lpstr>
      <vt:lpstr>Gefaltete Kaskode</vt:lpstr>
      <vt:lpstr>Gefaltete Kaskode</vt:lpstr>
      <vt:lpstr>Gefaltete Kaskode</vt:lpstr>
      <vt:lpstr>Gefaltete Kaskode</vt:lpstr>
      <vt:lpstr>Gefaltete Kaskode</vt:lpstr>
      <vt:lpstr>Gefaltete Kaskode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1131</cp:revision>
  <dcterms:created xsi:type="dcterms:W3CDTF">2010-08-30T10:07:17Z</dcterms:created>
  <dcterms:modified xsi:type="dcterms:W3CDTF">2014-12-25T14:58:58Z</dcterms:modified>
</cp:coreProperties>
</file>